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5" r:id="rId1"/>
  </p:sldMasterIdLst>
  <p:notesMasterIdLst>
    <p:notesMasterId r:id="rId30"/>
  </p:notesMasterIdLst>
  <p:handoutMasterIdLst>
    <p:handoutMasterId r:id="rId31"/>
  </p:handoutMasterIdLst>
  <p:sldIdLst>
    <p:sldId id="348" r:id="rId2"/>
    <p:sldId id="349" r:id="rId3"/>
    <p:sldId id="350" r:id="rId4"/>
    <p:sldId id="351" r:id="rId5"/>
    <p:sldId id="352" r:id="rId6"/>
    <p:sldId id="353" r:id="rId7"/>
    <p:sldId id="381" r:id="rId8"/>
    <p:sldId id="354" r:id="rId9"/>
    <p:sldId id="355" r:id="rId10"/>
    <p:sldId id="356" r:id="rId11"/>
    <p:sldId id="357" r:id="rId12"/>
    <p:sldId id="359" r:id="rId13"/>
    <p:sldId id="362" r:id="rId14"/>
    <p:sldId id="363" r:id="rId15"/>
    <p:sldId id="361" r:id="rId16"/>
    <p:sldId id="364" r:id="rId17"/>
    <p:sldId id="365" r:id="rId18"/>
    <p:sldId id="366" r:id="rId19"/>
    <p:sldId id="367" r:id="rId20"/>
    <p:sldId id="368" r:id="rId21"/>
    <p:sldId id="370" r:id="rId22"/>
    <p:sldId id="371" r:id="rId23"/>
    <p:sldId id="372" r:id="rId24"/>
    <p:sldId id="375" r:id="rId25"/>
    <p:sldId id="376" r:id="rId26"/>
    <p:sldId id="377" r:id="rId27"/>
    <p:sldId id="378" r:id="rId28"/>
    <p:sldId id="379" r:id="rId29"/>
  </p:sldIdLst>
  <p:sldSz cx="9144000" cy="6858000" type="screen4x3"/>
  <p:notesSz cx="6669088" cy="9872663"/>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struktion av ppt-mallen" id="{55D86A81-7526-4CB2-AD27-B3EF5E673B66}">
          <p14:sldIdLst>
            <p14:sldId id="256"/>
            <p14:sldId id="270"/>
          </p14:sldIdLst>
        </p14:section>
        <p14:section name="Exempel på Layouter" id="{ADF40A6D-7FF3-41DA-948E-93F4E8FFB569}">
          <p14:sldIdLst>
            <p14:sldId id="269"/>
            <p14:sldId id="257"/>
            <p14:sldId id="258"/>
            <p14:sldId id="271"/>
            <p14:sldId id="259"/>
            <p14:sldId id="267"/>
            <p14:sldId id="260"/>
            <p14:sldId id="262"/>
            <p14:sldId id="261"/>
            <p14:sldId id="266"/>
            <p14:sldId id="263"/>
            <p14:sldId id="265"/>
            <p14:sldId id="264"/>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2C2C2C"/>
    <a:srgbClr val="275269"/>
    <a:srgbClr val="A6B750"/>
    <a:srgbClr val="326886"/>
    <a:srgbClr val="8CC2F2"/>
    <a:srgbClr val="F7BF3A"/>
    <a:srgbClr val="13958F"/>
    <a:srgbClr val="149472"/>
    <a:srgbClr val="17AB8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86897" autoAdjust="0"/>
  </p:normalViewPr>
  <p:slideViewPr>
    <p:cSldViewPr snapToGrid="0" snapToObjects="1">
      <p:cViewPr varScale="1">
        <p:scale>
          <a:sx n="56" d="100"/>
          <a:sy n="56" d="100"/>
        </p:scale>
        <p:origin x="-1476" y="-84"/>
      </p:cViewPr>
      <p:guideLst>
        <p:guide orient="horz" pos="3942"/>
        <p:guide/>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1DCA4BE0-F786-0E49-94A8-1F2CBA953599}" type="datetimeFigureOut">
              <a:rPr lang="sv-SE" smtClean="0"/>
              <a:pPr/>
              <a:t>2017-09-18</a:t>
            </a:fld>
            <a:endParaRPr lang="sv-SE"/>
          </a:p>
        </p:txBody>
      </p:sp>
      <p:sp>
        <p:nvSpPr>
          <p:cNvPr id="4" name="Platshållare för sidfot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F27497BC-B4BF-D24D-9855-FA158D57D125}" type="slidenum">
              <a:rPr lang="sv-SE" smtClean="0"/>
              <a:pPr/>
              <a:t>‹#›</a:t>
            </a:fld>
            <a:endParaRPr lang="sv-SE"/>
          </a:p>
        </p:txBody>
      </p:sp>
    </p:spTree>
    <p:extLst>
      <p:ext uri="{BB962C8B-B14F-4D97-AF65-F5344CB8AC3E}">
        <p14:creationId xmlns:p14="http://schemas.microsoft.com/office/powerpoint/2010/main" xmlns="" val="2584113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7D8A7049-4081-424B-8128-683F6C2017C9}" type="datetimeFigureOut">
              <a:rPr lang="sv-SE" smtClean="0"/>
              <a:pPr/>
              <a:t>2017-09-18</a:t>
            </a:fld>
            <a:endParaRPr lang="sv-SE"/>
          </a:p>
        </p:txBody>
      </p:sp>
      <p:sp>
        <p:nvSpPr>
          <p:cNvPr id="4" name="Platshållare för bildobjekt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378970E8-606E-544E-9196-A0321FFF4315}" type="slidenum">
              <a:rPr lang="sv-SE" smtClean="0"/>
              <a:pPr/>
              <a:t>‹#›</a:t>
            </a:fld>
            <a:endParaRPr lang="sv-SE"/>
          </a:p>
        </p:txBody>
      </p:sp>
    </p:spTree>
    <p:extLst>
      <p:ext uri="{BB962C8B-B14F-4D97-AF65-F5344CB8AC3E}">
        <p14:creationId xmlns:p14="http://schemas.microsoft.com/office/powerpoint/2010/main" xmlns="" val="1436855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57EC3825-350F-4BA1-8A20-B290FC2D65C9}" type="slidenum">
              <a:rPr lang="sv-SE" smtClean="0"/>
              <a:pPr/>
              <a:t>1</a:t>
            </a:fld>
            <a:endParaRPr lang="sv-SE"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sv-SE" dirty="0" smtClean="0"/>
              <a:t>UB – berätta att </a:t>
            </a:r>
            <a:r>
              <a:rPr lang="sv-SE" dirty="0" err="1" smtClean="0"/>
              <a:t>fm</a:t>
            </a:r>
            <a:r>
              <a:rPr lang="sv-SE" dirty="0" smtClean="0"/>
              <a:t> i stort är samma som den vi höll</a:t>
            </a:r>
            <a:r>
              <a:rPr lang="sv-SE" baseline="0" dirty="0" smtClean="0"/>
              <a:t> våren 2015. </a:t>
            </a:r>
            <a:endParaRPr lang="sv-S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UB</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10</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EF</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CFAA8E5B-4DB9-4380-8614-2EEE00C1D74B}" type="slidenum">
              <a:rPr lang="en-US" smtClean="0"/>
              <a:pPr/>
              <a:t>12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r>
              <a:rPr lang="en-US" dirty="0" smtClean="0"/>
              <a:t>UB</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721FE947-65BB-48AE-A412-DA3FB99DFFCD}" type="slidenum">
              <a:rPr lang="en-US" smtClean="0"/>
              <a:pPr/>
              <a:t>13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r>
              <a:rPr lang="en-US" dirty="0" smtClean="0"/>
              <a:t>UB</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844A7666-DDF3-48D6-8432-1666B284C0CD}" type="slidenum">
              <a:rPr lang="en-US" smtClean="0"/>
              <a:pPr/>
              <a:t>14</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r>
              <a:rPr lang="en-US" dirty="0" smtClean="0"/>
              <a:t>EF</a:t>
            </a:r>
          </a:p>
          <a:p>
            <a:r>
              <a:rPr lang="en-US" dirty="0" err="1" smtClean="0"/>
              <a:t>Ej</a:t>
            </a:r>
            <a:r>
              <a:rPr lang="en-US" dirty="0" smtClean="0"/>
              <a:t> </a:t>
            </a:r>
            <a:r>
              <a:rPr lang="en-US" dirty="0" err="1" smtClean="0"/>
              <a:t>skolskolk</a:t>
            </a:r>
            <a:r>
              <a:rPr lang="en-US" dirty="0" smtClean="0"/>
              <a:t> </a:t>
            </a:r>
            <a:r>
              <a:rPr lang="en-US" dirty="0" err="1" smtClean="0"/>
              <a:t>eller</a:t>
            </a:r>
            <a:r>
              <a:rPr lang="en-US" dirty="0" smtClean="0"/>
              <a:t> </a:t>
            </a:r>
            <a:r>
              <a:rPr lang="en-US" dirty="0" err="1" smtClean="0"/>
              <a:t>psykiskt</a:t>
            </a:r>
            <a:r>
              <a:rPr lang="en-US" baseline="0" dirty="0" smtClean="0"/>
              <a:t> </a:t>
            </a:r>
            <a:r>
              <a:rPr lang="en-US" baseline="0" dirty="0" err="1" smtClean="0"/>
              <a:t>funktionshinder</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503EF675-E31D-42A6-946D-392E2C86673E}" type="slidenum">
              <a:rPr lang="en-US" smtClean="0"/>
              <a:pPr/>
              <a:t>15</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r>
              <a:rPr lang="en-US" dirty="0" smtClean="0"/>
              <a:t>EF</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CA1724DC-DB55-4868-A5F1-0ACD2BEFFA51}" type="slidenum">
              <a:rPr lang="en-US" smtClean="0"/>
              <a:pPr/>
              <a:t>16</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dirty="0" smtClean="0"/>
              <a:t>UB</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3C215C62-C7D9-49C0-B686-C7D4467AEC27}" type="slidenum">
              <a:rPr lang="en-US" smtClean="0"/>
              <a:pPr/>
              <a:t>17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r>
              <a:rPr lang="en-US" dirty="0" smtClean="0"/>
              <a:t>EF</a:t>
            </a:r>
          </a:p>
          <a:p>
            <a:r>
              <a:rPr lang="sv-SE" dirty="0" smtClean="0"/>
              <a:t>SANNOLIKT – kravet är starkt men viss osäkerhet kan finnas, högre krav avseende utredningens genomförande än vårdbehovet</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45FEDC67-CE50-4BDA-8FE6-332108220A9E}" type="slidenum">
              <a:rPr lang="sv-SE" smtClean="0"/>
              <a:pPr/>
              <a:t>18</a:t>
            </a:fld>
            <a:endParaRPr lang="sv-SE"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marL="228600" indent="-228600" eaLnBrk="1" hangingPunct="1"/>
            <a:r>
              <a:rPr lang="sv-SE" dirty="0" smtClean="0"/>
              <a:t>EF</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EF</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19</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UB</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FB13D92F-2661-412A-86CD-D691EAC69CF6}" type="slidenum">
              <a:rPr lang="sv-SE" smtClean="0"/>
              <a:pPr/>
              <a:t>20</a:t>
            </a:fld>
            <a:endParaRPr lang="sv-SE"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marL="228600" indent="-228600" eaLnBrk="1" hangingPunct="1">
              <a:lnSpc>
                <a:spcPct val="80000"/>
              </a:lnSpc>
            </a:pPr>
            <a:r>
              <a:rPr lang="sv-SE" sz="1000" dirty="0" smtClean="0"/>
              <a:t>EF</a:t>
            </a:r>
          </a:p>
          <a:p>
            <a:pPr marL="228600" indent="-228600" eaLnBrk="1" hangingPunct="1">
              <a:lnSpc>
                <a:spcPct val="80000"/>
              </a:lnSpc>
            </a:pPr>
            <a:r>
              <a:rPr lang="sv-SE" sz="1000" dirty="0" smtClean="0"/>
              <a:t>Kan socialnämndens beslut om omhändertagande inte avvaktas, får beslut om omhändertagande fattas av nämndens ordförande eller någon annan ledamot som nämnden har förordnat. Beslutet skall anmälas vid nämndens nästa sammanträde.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tshållare för bildobjekt 1"/>
          <p:cNvSpPr>
            <a:spLocks noGrp="1" noRot="1" noChangeAspect="1" noTextEdit="1"/>
          </p:cNvSpPr>
          <p:nvPr>
            <p:ph type="sldImg"/>
          </p:nvPr>
        </p:nvSpPr>
        <p:spPr>
          <a:ln/>
        </p:spPr>
      </p:sp>
      <p:sp>
        <p:nvSpPr>
          <p:cNvPr id="52227" name="Platshållare för anteckningar 2"/>
          <p:cNvSpPr>
            <a:spLocks noGrp="1"/>
          </p:cNvSpPr>
          <p:nvPr>
            <p:ph type="body" idx="1"/>
          </p:nvPr>
        </p:nvSpPr>
        <p:spPr>
          <a:noFill/>
        </p:spPr>
        <p:txBody>
          <a:bodyPr/>
          <a:lstStyle/>
          <a:p>
            <a:r>
              <a:rPr lang="sv-SE" dirty="0" smtClean="0"/>
              <a:t>UB</a:t>
            </a:r>
          </a:p>
        </p:txBody>
      </p:sp>
      <p:sp>
        <p:nvSpPr>
          <p:cNvPr id="52228" name="Platshållare för bildnummer 3"/>
          <p:cNvSpPr>
            <a:spLocks noGrp="1"/>
          </p:cNvSpPr>
          <p:nvPr>
            <p:ph type="sldNum" sz="quarter" idx="5"/>
          </p:nvPr>
        </p:nvSpPr>
        <p:spPr>
          <a:noFill/>
          <a:ln>
            <a:miter lim="800000"/>
            <a:headEnd/>
            <a:tailEnd/>
          </a:ln>
        </p:spPr>
        <p:txBody>
          <a:bodyPr/>
          <a:lstStyle/>
          <a:p>
            <a:fld id="{E242A470-8720-41AE-9E8A-7B29B70F1C72}" type="slidenum">
              <a:rPr lang="sv-SE" smtClean="0"/>
              <a:pPr/>
              <a:t>21</a:t>
            </a:fld>
            <a:endParaRPr lang="sv-S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tshållare för bildobjekt 1"/>
          <p:cNvSpPr>
            <a:spLocks noGrp="1" noRot="1" noChangeAspect="1" noTextEdit="1"/>
          </p:cNvSpPr>
          <p:nvPr>
            <p:ph type="sldImg"/>
          </p:nvPr>
        </p:nvSpPr>
        <p:spPr>
          <a:ln/>
        </p:spPr>
      </p:sp>
      <p:sp>
        <p:nvSpPr>
          <p:cNvPr id="53251" name="Platshållare för anteckningar 2"/>
          <p:cNvSpPr>
            <a:spLocks noGrp="1"/>
          </p:cNvSpPr>
          <p:nvPr>
            <p:ph type="body" idx="1"/>
          </p:nvPr>
        </p:nvSpPr>
        <p:spPr>
          <a:noFill/>
        </p:spPr>
        <p:txBody>
          <a:bodyPr/>
          <a:lstStyle/>
          <a:p>
            <a:r>
              <a:rPr lang="sv-SE" dirty="0" smtClean="0"/>
              <a:t>EF</a:t>
            </a:r>
          </a:p>
        </p:txBody>
      </p:sp>
      <p:sp>
        <p:nvSpPr>
          <p:cNvPr id="53252" name="Platshållare för bildnummer 3"/>
          <p:cNvSpPr>
            <a:spLocks noGrp="1"/>
          </p:cNvSpPr>
          <p:nvPr>
            <p:ph type="sldNum" sz="quarter" idx="5"/>
          </p:nvPr>
        </p:nvSpPr>
        <p:spPr>
          <a:noFill/>
          <a:ln>
            <a:miter lim="800000"/>
            <a:headEnd/>
            <a:tailEnd/>
          </a:ln>
        </p:spPr>
        <p:txBody>
          <a:bodyPr/>
          <a:lstStyle/>
          <a:p>
            <a:fld id="{6F682CD0-F07A-48A2-9A00-EAFBFEC81010}" type="slidenum">
              <a:rPr lang="sv-SE" smtClean="0"/>
              <a:pPr/>
              <a:t>22</a:t>
            </a:fld>
            <a:endParaRPr lang="sv-S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tshållare för bildobjekt 1"/>
          <p:cNvSpPr>
            <a:spLocks noGrp="1" noRot="1" noChangeAspect="1" noTextEdit="1"/>
          </p:cNvSpPr>
          <p:nvPr>
            <p:ph type="sldImg"/>
          </p:nvPr>
        </p:nvSpPr>
        <p:spPr>
          <a:ln/>
        </p:spPr>
      </p:sp>
      <p:sp>
        <p:nvSpPr>
          <p:cNvPr id="54275" name="Platshållare för anteckningar 2"/>
          <p:cNvSpPr>
            <a:spLocks noGrp="1"/>
          </p:cNvSpPr>
          <p:nvPr>
            <p:ph type="body" idx="1"/>
          </p:nvPr>
        </p:nvSpPr>
        <p:spPr>
          <a:noFill/>
        </p:spPr>
        <p:txBody>
          <a:bodyPr/>
          <a:lstStyle/>
          <a:p>
            <a:r>
              <a:rPr lang="sv-SE" dirty="0" smtClean="0"/>
              <a:t>EF</a:t>
            </a:r>
          </a:p>
        </p:txBody>
      </p:sp>
      <p:sp>
        <p:nvSpPr>
          <p:cNvPr id="54276" name="Platshållare för bildnummer 3"/>
          <p:cNvSpPr>
            <a:spLocks noGrp="1"/>
          </p:cNvSpPr>
          <p:nvPr>
            <p:ph type="sldNum" sz="quarter" idx="5"/>
          </p:nvPr>
        </p:nvSpPr>
        <p:spPr>
          <a:noFill/>
          <a:ln>
            <a:miter lim="800000"/>
            <a:headEnd/>
            <a:tailEnd/>
          </a:ln>
        </p:spPr>
        <p:txBody>
          <a:bodyPr/>
          <a:lstStyle/>
          <a:p>
            <a:fld id="{AF6B8607-0553-4B83-B609-11F213A91D87}" type="slidenum">
              <a:rPr lang="sv-SE" smtClean="0"/>
              <a:pPr/>
              <a:t>23</a:t>
            </a:fld>
            <a:endParaRPr lang="sv-S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7C210636-0EF9-4C92-9033-FB3C14F06FA7}" type="slidenum">
              <a:rPr lang="sv-SE" smtClean="0"/>
              <a:pPr/>
              <a:t>24</a:t>
            </a:fld>
            <a:endParaRPr lang="sv-SE"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sv-SE" dirty="0" smtClean="0"/>
              <a:t>UB</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CA2D157B-94EE-4166-9DF8-E6C927D13C2F}" type="slidenum">
              <a:rPr lang="sv-SE" smtClean="0"/>
              <a:pPr/>
              <a:t>25</a:t>
            </a:fld>
            <a:endParaRPr lang="sv-SE"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lnSpc>
                <a:spcPct val="80000"/>
              </a:lnSpc>
            </a:pPr>
            <a:r>
              <a:rPr lang="sv-SE" sz="800" dirty="0" smtClean="0"/>
              <a:t>UB</a:t>
            </a:r>
          </a:p>
          <a:p>
            <a:pPr eaLnBrk="1" hangingPunct="1">
              <a:lnSpc>
                <a:spcPct val="80000"/>
              </a:lnSpc>
            </a:pPr>
            <a:endParaRPr lang="sv-SE" sz="800" dirty="0" smtClean="0"/>
          </a:p>
          <a:p>
            <a:pPr eaLnBrk="1" hangingPunct="1">
              <a:lnSpc>
                <a:spcPct val="80000"/>
              </a:lnSpc>
            </a:pPr>
            <a:r>
              <a:rPr lang="sv-SE" sz="800" dirty="0" smtClean="0"/>
              <a:t>Sekretessen gäller för:</a:t>
            </a:r>
          </a:p>
          <a:p>
            <a:pPr eaLnBrk="1" hangingPunct="1">
              <a:lnSpc>
                <a:spcPct val="80000"/>
              </a:lnSpc>
            </a:pPr>
            <a:endParaRPr lang="sv-SE" sz="800" dirty="0" smtClean="0"/>
          </a:p>
          <a:p>
            <a:pPr eaLnBrk="1" hangingPunct="1">
              <a:lnSpc>
                <a:spcPct val="80000"/>
              </a:lnSpc>
            </a:pPr>
            <a:r>
              <a:rPr lang="sv-SE" sz="800" dirty="0" smtClean="0"/>
              <a:t>Myndigheten</a:t>
            </a:r>
          </a:p>
          <a:p>
            <a:pPr eaLnBrk="1" hangingPunct="1">
              <a:lnSpc>
                <a:spcPct val="80000"/>
              </a:lnSpc>
            </a:pPr>
            <a:r>
              <a:rPr lang="sv-SE" sz="800" dirty="0" smtClean="0"/>
              <a:t>Anställd eller annan uppdragstagare som i sin tjänst har fått ta del av uppgiften:</a:t>
            </a:r>
          </a:p>
          <a:p>
            <a:pPr eaLnBrk="1" hangingPunct="1">
              <a:lnSpc>
                <a:spcPct val="80000"/>
              </a:lnSpc>
            </a:pPr>
            <a:r>
              <a:rPr lang="sv-SE" sz="800" dirty="0" smtClean="0"/>
              <a:t>Även tillfälliga uppdragstagare </a:t>
            </a:r>
            <a:r>
              <a:rPr lang="sv-SE" sz="800" dirty="0" err="1" smtClean="0"/>
              <a:t>tex</a:t>
            </a:r>
            <a:r>
              <a:rPr lang="sv-SE" sz="800" dirty="0" smtClean="0"/>
              <a:t> konsulter. Även praktikanter om de tar del i arbetet på liknande sätt som en anställd omfattas.</a:t>
            </a:r>
          </a:p>
          <a:p>
            <a:pPr eaLnBrk="1" hangingPunct="1">
              <a:lnSpc>
                <a:spcPct val="80000"/>
              </a:lnSpc>
            </a:pPr>
            <a:r>
              <a:rPr lang="sv-SE" sz="800" dirty="0" smtClean="0"/>
              <a:t> Gäller alltså inte tillfälliga besökare prao eller hantverkare.</a:t>
            </a:r>
          </a:p>
          <a:p>
            <a:pPr eaLnBrk="1" hangingPunct="1">
              <a:lnSpc>
                <a:spcPct val="80000"/>
              </a:lnSpc>
            </a:pPr>
            <a:endParaRPr lang="sv-SE" sz="800" dirty="0" smtClean="0"/>
          </a:p>
          <a:p>
            <a:pPr eaLnBrk="1" hangingPunct="1">
              <a:lnSpc>
                <a:spcPct val="80000"/>
              </a:lnSpc>
            </a:pPr>
            <a:r>
              <a:rPr lang="sv-SE" sz="800" dirty="0" smtClean="0"/>
              <a:t>Viktigt att man inte låter sekretessbelagda uppgifter ligga framme utan förvara dem klokt, och skriver sekretessavtal med personer som befinner sig i lokalerna längre tid.</a:t>
            </a:r>
          </a:p>
          <a:p>
            <a:pPr eaLnBrk="1" hangingPunct="1">
              <a:lnSpc>
                <a:spcPct val="80000"/>
              </a:lnSpc>
            </a:pPr>
            <a:endParaRPr lang="sv-SE" sz="800" dirty="0" smtClean="0"/>
          </a:p>
          <a:p>
            <a:pPr eaLnBrk="1" hangingPunct="1">
              <a:lnSpc>
                <a:spcPct val="80000"/>
              </a:lnSpc>
            </a:pPr>
            <a:r>
              <a:rPr lang="sv-SE" sz="800" dirty="0" smtClean="0"/>
              <a:t>Sekretess gäller även mellan myndigheter – kn verksamhet och </a:t>
            </a:r>
            <a:r>
              <a:rPr lang="sv-SE" sz="800" dirty="0" err="1" smtClean="0"/>
              <a:t>landstingskn</a:t>
            </a:r>
            <a:r>
              <a:rPr lang="sv-SE" sz="800" dirty="0" smtClean="0"/>
              <a:t> varje nämnd en myndighet  Men gäller också mellan olika verksamhetsgrenar inom en myndighet – ex vis mellan skolhälsovården och skolan i övrigt. </a:t>
            </a:r>
          </a:p>
          <a:p>
            <a:pPr eaLnBrk="1" hangingPunct="1">
              <a:lnSpc>
                <a:spcPct val="80000"/>
              </a:lnSpc>
            </a:pPr>
            <a:endParaRPr lang="sv-SE" sz="800" dirty="0" smtClean="0"/>
          </a:p>
          <a:p>
            <a:pPr eaLnBrk="1" hangingPunct="1">
              <a:lnSpc>
                <a:spcPct val="80000"/>
              </a:lnSpc>
            </a:pPr>
            <a:r>
              <a:rPr lang="sv-SE" sz="800" dirty="0" smtClean="0"/>
              <a:t>Också på sin plats att påpeka att man överhuvudtaget ska vara försiktig med uppgifter som kan skyddas av sekretess. Generellt så att det bara är de personer inom en myndighet som behöver känna till uppgifter för att kunna göra sitt jobb som har rätt att ta del av dem. Så även inom en myndighet ex en socialförvaltning har inte alla anställda rätt att ta del av all uppgifter.</a:t>
            </a:r>
          </a:p>
          <a:p>
            <a:pPr eaLnBrk="1" hangingPunct="1">
              <a:lnSpc>
                <a:spcPct val="80000"/>
              </a:lnSpc>
            </a:pPr>
            <a:r>
              <a:rPr lang="sv-SE" sz="800" dirty="0" smtClean="0"/>
              <a:t>Får inte gå in och titta i journaler eller akter hur som helst vilket har varit aktuellt i några uppmärksammade fall </a:t>
            </a:r>
            <a:r>
              <a:rPr lang="sv-SE" sz="800" dirty="0" err="1" smtClean="0"/>
              <a:t>ex.vis</a:t>
            </a:r>
            <a:r>
              <a:rPr lang="sv-SE" sz="800" dirty="0" smtClean="0"/>
              <a:t> Blomman, Anna Lind.</a:t>
            </a:r>
          </a:p>
          <a:p>
            <a:pPr eaLnBrk="1" hangingPunct="1">
              <a:lnSpc>
                <a:spcPct val="80000"/>
              </a:lnSpc>
            </a:pPr>
            <a:endParaRPr lang="sv-SE" sz="800" dirty="0" smtClean="0"/>
          </a:p>
          <a:p>
            <a:pPr eaLnBrk="1" hangingPunct="1">
              <a:lnSpc>
                <a:spcPct val="80000"/>
              </a:lnSpc>
            </a:pPr>
            <a:r>
              <a:rPr lang="sv-SE" sz="800" dirty="0" smtClean="0"/>
              <a:t>Sekretessen gäller för </a:t>
            </a:r>
            <a:r>
              <a:rPr lang="sv-SE" sz="800" b="1" dirty="0" smtClean="0"/>
              <a:t>myndighet där uppgiften är sekretessbelagd</a:t>
            </a:r>
            <a:r>
              <a:rPr lang="sv-SE" sz="800" dirty="0" smtClean="0"/>
              <a:t> (numera finns dock vissa uppgifter som är sekretessbelagda oavsett var de finns – dvs. sekretess följer uppgifter)</a:t>
            </a:r>
          </a:p>
          <a:p>
            <a:pPr eaLnBrk="1" hangingPunct="1">
              <a:lnSpc>
                <a:spcPct val="80000"/>
              </a:lnSpc>
            </a:pPr>
            <a:r>
              <a:rPr lang="sv-SE" sz="800" dirty="0" smtClean="0"/>
              <a:t>för alla personer som på grund av anställning eller uppdrag hos myndigheten, tjänsteplikt eller på liknande grund för det allmännas räkning deltar eller har deltagit i myndighetens verksamhet och på så sätt har fått kännedom om uppgiften.</a:t>
            </a:r>
          </a:p>
          <a:p>
            <a:pPr eaLnBrk="1" hangingPunct="1">
              <a:lnSpc>
                <a:spcPct val="80000"/>
              </a:lnSpc>
            </a:pPr>
            <a:r>
              <a:rPr lang="sv-SE" sz="800" dirty="0" err="1" smtClean="0"/>
              <a:t>Ex.vis</a:t>
            </a:r>
            <a:r>
              <a:rPr lang="sv-SE" sz="800" dirty="0" smtClean="0"/>
              <a:t> omfattas praktikanter om de deltar i verksamheten på ungefär samma sätt som de anställda som t.ex. lärarstuderande. Däremot inte praoelever och inte heller andra tillfälliga besökare – studiebesök, hantverkare.</a:t>
            </a:r>
          </a:p>
          <a:p>
            <a:pPr eaLnBrk="1" hangingPunct="1">
              <a:lnSpc>
                <a:spcPct val="80000"/>
              </a:lnSpc>
            </a:pPr>
            <a:r>
              <a:rPr lang="sv-SE" sz="800" dirty="0" smtClean="0"/>
              <a:t>Om uppgifter omfattas av sekretess gäller tystnadsplikt naturligtvis </a:t>
            </a:r>
            <a:r>
              <a:rPr lang="sv-SE" sz="800" b="1" dirty="0" smtClean="0"/>
              <a:t>även utanför arbetstid och även efter det att en tjänsteman slutat</a:t>
            </a:r>
            <a:r>
              <a:rPr lang="sv-SE" sz="800" dirty="0" smtClean="0"/>
              <a:t>. (Också om en tjänsteman i efterhand tittar på ett arkiverat ärende så omfattas denne av sekretessen.)</a:t>
            </a:r>
          </a:p>
          <a:p>
            <a:pPr eaLnBrk="1" hangingPunct="1">
              <a:lnSpc>
                <a:spcPct val="80000"/>
              </a:lnSpc>
            </a:pPr>
            <a:r>
              <a:rPr lang="sv-SE" sz="800" dirty="0" smtClean="0"/>
              <a:t>Sekretess gäller även </a:t>
            </a:r>
            <a:r>
              <a:rPr lang="sv-SE" sz="800" b="1" dirty="0" smtClean="0"/>
              <a:t>mellan myndigheter</a:t>
            </a:r>
            <a:r>
              <a:rPr lang="sv-SE" sz="800" dirty="0" smtClean="0"/>
              <a:t> och i vissa fall även </a:t>
            </a:r>
            <a:r>
              <a:rPr lang="sv-SE" sz="800" b="1" dirty="0" smtClean="0"/>
              <a:t>mellan olika verksamhetsgrenar</a:t>
            </a:r>
            <a:r>
              <a:rPr lang="sv-SE" sz="800" dirty="0" smtClean="0"/>
              <a:t> inom samma myndighet. Ett exempel på detta som rör skolan är att skolhälsovården anses vara en skild verksamhetsgren – alltså gäller sekretess mellan skolhälsovården och övrig verksamhet.</a:t>
            </a:r>
            <a:endParaRPr lang="en-US" sz="800" dirty="0" smtClean="0"/>
          </a:p>
          <a:p>
            <a:pPr eaLnBrk="1" hangingPunct="1">
              <a:lnSpc>
                <a:spcPct val="80000"/>
              </a:lnSpc>
            </a:pPr>
            <a:endParaRPr lang="en-US" sz="800" dirty="0" smtClean="0"/>
          </a:p>
          <a:p>
            <a:pPr eaLnBrk="1" hangingPunct="1">
              <a:lnSpc>
                <a:spcPct val="80000"/>
              </a:lnSpc>
            </a:pPr>
            <a:endParaRPr lang="en-US" sz="8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DFBB09FE-AEDE-43CF-8397-B5FBA4F1D198}" type="slidenum">
              <a:rPr lang="sv-SE" smtClean="0"/>
              <a:pPr/>
              <a:t>26</a:t>
            </a:fld>
            <a:endParaRPr lang="sv-SE" smtClean="0"/>
          </a:p>
        </p:txBody>
      </p:sp>
      <p:sp>
        <p:nvSpPr>
          <p:cNvPr id="59395" name="Rectangle 2"/>
          <p:cNvSpPr>
            <a:spLocks noGrp="1" noRot="1" noChangeAspect="1" noChangeArrowheads="1" noTextEdit="1"/>
          </p:cNvSpPr>
          <p:nvPr>
            <p:ph type="sldImg"/>
          </p:nvPr>
        </p:nvSpPr>
        <p:spPr>
          <a:xfrm>
            <a:off x="866775" y="739775"/>
            <a:ext cx="4937125" cy="3702050"/>
          </a:xfrm>
          <a:ln/>
        </p:spPr>
      </p:sp>
      <p:sp>
        <p:nvSpPr>
          <p:cNvPr id="59396" name="Rectangle 3"/>
          <p:cNvSpPr>
            <a:spLocks noGrp="1" noChangeArrowheads="1"/>
          </p:cNvSpPr>
          <p:nvPr>
            <p:ph type="body" idx="1"/>
          </p:nvPr>
        </p:nvSpPr>
        <p:spPr>
          <a:noFill/>
        </p:spPr>
        <p:txBody>
          <a:bodyPr/>
          <a:lstStyle/>
          <a:p>
            <a:pPr eaLnBrk="1" hangingPunct="1"/>
            <a:r>
              <a:rPr lang="sv-SE" dirty="0" smtClean="0"/>
              <a:t>UB</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UB</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27</a:t>
            </a:fld>
            <a:endParaRPr lang="sv-S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6D8BCF7C-91F6-40B0-94F3-0DC88C304FC5}" type="slidenum">
              <a:rPr lang="sv-SE" smtClean="0"/>
              <a:pPr/>
              <a:t>28</a:t>
            </a:fld>
            <a:endParaRPr lang="sv-SE" smtClean="0"/>
          </a:p>
        </p:txBody>
      </p:sp>
      <p:sp>
        <p:nvSpPr>
          <p:cNvPr id="60419" name="Rectangle 2"/>
          <p:cNvSpPr>
            <a:spLocks noGrp="1" noRot="1" noChangeAspect="1" noChangeArrowheads="1" noTextEdit="1"/>
          </p:cNvSpPr>
          <p:nvPr>
            <p:ph type="sldImg"/>
          </p:nvPr>
        </p:nvSpPr>
        <p:spPr>
          <a:xfrm>
            <a:off x="866775" y="739775"/>
            <a:ext cx="4937125" cy="3702050"/>
          </a:xfrm>
          <a:ln/>
        </p:spPr>
      </p:sp>
      <p:sp>
        <p:nvSpPr>
          <p:cNvPr id="60420" name="Rectangle 3"/>
          <p:cNvSpPr>
            <a:spLocks noGrp="1" noChangeArrowheads="1"/>
          </p:cNvSpPr>
          <p:nvPr>
            <p:ph type="body" idx="1"/>
          </p:nvPr>
        </p:nvSpPr>
        <p:spPr>
          <a:noFill/>
        </p:spPr>
        <p:txBody>
          <a:bodyPr/>
          <a:lstStyle/>
          <a:p>
            <a:pPr eaLnBrk="1" hangingPunct="1"/>
            <a:r>
              <a:rPr lang="sv-SE" dirty="0" smtClean="0"/>
              <a:t>UB</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7D5CD751-CBF4-47B9-AB15-4D0E4847CE00}" type="slidenum">
              <a:rPr lang="sv-SE" smtClean="0"/>
              <a:pPr/>
              <a:t>3</a:t>
            </a:fld>
            <a:endParaRPr lang="sv-SE"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dirty="0" smtClean="0"/>
              <a:t>UB</a:t>
            </a:r>
          </a:p>
          <a:p>
            <a:pPr eaLnBrk="1" hangingPunct="1"/>
            <a:endParaRPr lang="en-US" dirty="0" smtClean="0"/>
          </a:p>
          <a:p>
            <a:pPr eaLnBrk="1" hangingPunct="1"/>
            <a:r>
              <a:rPr lang="en-US" dirty="0" err="1" smtClean="0"/>
              <a:t>Lite</a:t>
            </a:r>
            <a:r>
              <a:rPr lang="en-US" dirty="0" smtClean="0"/>
              <a:t> </a:t>
            </a:r>
            <a:r>
              <a:rPr lang="en-US" dirty="0" err="1" smtClean="0"/>
              <a:t>bakgrund</a:t>
            </a:r>
            <a:r>
              <a:rPr lang="en-US" dirty="0" smtClean="0"/>
              <a:t> </a:t>
            </a:r>
            <a:r>
              <a:rPr lang="en-US" dirty="0" err="1" smtClean="0"/>
              <a:t>om</a:t>
            </a:r>
            <a:r>
              <a:rPr lang="en-US" dirty="0" smtClean="0"/>
              <a:t> </a:t>
            </a:r>
            <a:r>
              <a:rPr lang="en-US" dirty="0" err="1" smtClean="0"/>
              <a:t>kl</a:t>
            </a:r>
            <a:r>
              <a:rPr lang="en-US" dirty="0" smtClean="0"/>
              <a:t>. Den </a:t>
            </a:r>
            <a:r>
              <a:rPr lang="en-US" dirty="0" err="1" smtClean="0"/>
              <a:t>lokala</a:t>
            </a:r>
            <a:r>
              <a:rPr lang="en-US" dirty="0" smtClean="0"/>
              <a:t> </a:t>
            </a:r>
            <a:r>
              <a:rPr lang="en-US" dirty="0" err="1" smtClean="0"/>
              <a:t>demokratins</a:t>
            </a:r>
            <a:r>
              <a:rPr lang="en-US" dirty="0" smtClean="0"/>
              <a:t> </a:t>
            </a:r>
            <a:r>
              <a:rPr lang="en-US" dirty="0" err="1" smtClean="0"/>
              <a:t>grundlag</a:t>
            </a:r>
            <a:r>
              <a:rPr lang="en-US" dirty="0" smtClean="0"/>
              <a:t>. </a:t>
            </a:r>
            <a:r>
              <a:rPr lang="en-US" dirty="0" err="1" smtClean="0"/>
              <a:t>Sätta</a:t>
            </a:r>
            <a:r>
              <a:rPr lang="en-US" dirty="0" smtClean="0"/>
              <a:t> in </a:t>
            </a:r>
            <a:r>
              <a:rPr lang="en-US" dirty="0" err="1" smtClean="0"/>
              <a:t>er</a:t>
            </a:r>
            <a:r>
              <a:rPr lang="en-US" dirty="0" smtClean="0"/>
              <a:t> </a:t>
            </a:r>
            <a:r>
              <a:rPr lang="en-US" dirty="0" err="1" smtClean="0"/>
              <a:t>i</a:t>
            </a:r>
            <a:r>
              <a:rPr lang="en-US" dirty="0" smtClean="0"/>
              <a:t> </a:t>
            </a:r>
            <a:r>
              <a:rPr lang="en-US" dirty="0" err="1" smtClean="0"/>
              <a:t>erat</a:t>
            </a:r>
            <a:r>
              <a:rPr lang="en-US" dirty="0" smtClean="0"/>
              <a:t> </a:t>
            </a:r>
            <a:r>
              <a:rPr lang="en-US" dirty="0" err="1" smtClean="0"/>
              <a:t>sammanhang</a:t>
            </a:r>
            <a:r>
              <a:rPr lang="en-US" dirty="0" smtClean="0"/>
              <a:t>. </a:t>
            </a:r>
            <a:r>
              <a:rPr lang="en-US" dirty="0" err="1" smtClean="0"/>
              <a:t>Ny</a:t>
            </a:r>
            <a:r>
              <a:rPr lang="en-US" baseline="0" dirty="0" smtClean="0"/>
              <a:t> KL</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4BDA9FF4-0633-4C49-B5D8-07CEAF2509B5}" type="slidenum">
              <a:rPr lang="sv-SE" smtClean="0"/>
              <a:pPr/>
              <a:t>4</a:t>
            </a:fld>
            <a:endParaRPr lang="sv-SE"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lnSpc>
                <a:spcPct val="80000"/>
              </a:lnSpc>
            </a:pPr>
            <a:r>
              <a:rPr lang="sv-SE" sz="800" dirty="0" smtClean="0"/>
              <a:t>UB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766A00FE-F7A0-4BB7-BCAB-6C22DA07038B}" type="slidenum">
              <a:rPr lang="sv-SE" smtClean="0"/>
              <a:pPr/>
              <a:t>5</a:t>
            </a:fld>
            <a:endParaRPr lang="sv-SE"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lnSpc>
                <a:spcPct val="80000"/>
              </a:lnSpc>
            </a:pPr>
            <a:r>
              <a:rPr lang="sv-SE" sz="800" dirty="0" smtClean="0"/>
              <a:t>EF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69B63E5B-1FD0-4D33-B5A7-CBD68B6B7215}" type="slidenum">
              <a:rPr lang="sv-SE" smtClean="0"/>
              <a:pPr/>
              <a:t>6</a:t>
            </a:fld>
            <a:endParaRPr lang="sv-SE"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889000" y="4689475"/>
            <a:ext cx="4891088" cy="4443413"/>
          </a:xfrm>
          <a:noFill/>
        </p:spPr>
        <p:txBody>
          <a:bodyPr/>
          <a:lstStyle/>
          <a:p>
            <a:pPr eaLnBrk="1" hangingPunct="1"/>
            <a:r>
              <a:rPr lang="sv-SE" dirty="0" smtClean="0"/>
              <a:t> EF                        </a:t>
            </a:r>
          </a:p>
          <a:p>
            <a:pPr eaLnBrk="1" hangingPunct="1"/>
            <a:r>
              <a:rPr lang="sv-SE" dirty="0" smtClean="0"/>
              <a:t> I 6:37 anges också presidiet, 7</a:t>
            </a:r>
            <a:r>
              <a:rPr lang="sv-SE" baseline="0" dirty="0" smtClean="0"/>
              <a:t> kap handlar om anställda.</a:t>
            </a:r>
            <a:r>
              <a:rPr lang="sv-SE" dirty="0"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D6E0DD9-D302-4A66-BB5F-FC188D56A62D}" type="slidenum">
              <a:rPr lang="en-US" smtClean="0"/>
              <a:pPr/>
              <a:t>7</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marL="228600" indent="-228600" eaLnBrk="1" hangingPunct="1">
              <a:lnSpc>
                <a:spcPct val="80000"/>
              </a:lnSpc>
            </a:pPr>
            <a:r>
              <a:rPr lang="sv-SE" sz="800" b="1" dirty="0" smtClean="0"/>
              <a:t>UB</a:t>
            </a:r>
          </a:p>
          <a:p>
            <a:pPr marL="228600" indent="-228600" eaLnBrk="1" hangingPunct="1">
              <a:lnSpc>
                <a:spcPct val="80000"/>
              </a:lnSpc>
            </a:pPr>
            <a:r>
              <a:rPr lang="sv-SE" sz="800" b="1" dirty="0" smtClean="0"/>
              <a:t>Reglerna om jäv är till för att förhindra att en enskild anställd eller förtroendevald gynnar sig själv eller närstående samt för att stärka och bibehålla allmänhetens förtroende för myndighetens objektivitet. Verkan av jäv är att den jävige varken får vidta någon förberedande åtgärd eller delta i avgörandet av ett ärende där det föreligger en jävssituation. Jävsreglerna gäller ifråga om all ärendehandläggning. Jäv skall anmälas självmant till </a:t>
            </a:r>
            <a:r>
              <a:rPr lang="sv-SE" sz="800" b="1" dirty="0" err="1" smtClean="0"/>
              <a:t>ordf</a:t>
            </a:r>
            <a:r>
              <a:rPr lang="sv-SE" sz="800" b="1" dirty="0" smtClean="0"/>
              <a:t> före eller vid </a:t>
            </a:r>
            <a:r>
              <a:rPr lang="sv-SE" sz="800" b="1" dirty="0" err="1" smtClean="0"/>
              <a:t>smtr</a:t>
            </a:r>
            <a:r>
              <a:rPr lang="sv-SE" sz="800" b="1" dirty="0" smtClean="0"/>
              <a:t>.</a:t>
            </a:r>
          </a:p>
          <a:p>
            <a:pPr marL="228600" indent="-228600" eaLnBrk="1" hangingPunct="1">
              <a:lnSpc>
                <a:spcPct val="80000"/>
              </a:lnSpc>
            </a:pPr>
            <a:endParaRPr lang="sv-SE" sz="800" dirty="0" smtClean="0"/>
          </a:p>
          <a:p>
            <a:pPr marL="228600" indent="-228600" eaLnBrk="1" hangingPunct="1">
              <a:lnSpc>
                <a:spcPct val="80000"/>
              </a:lnSpc>
            </a:pPr>
            <a:r>
              <a:rPr lang="sv-SE" sz="800" dirty="0" smtClean="0"/>
              <a:t>Jävsgrunderna är: </a:t>
            </a:r>
          </a:p>
          <a:p>
            <a:pPr marL="228600" indent="-228600" eaLnBrk="1" hangingPunct="1">
              <a:lnSpc>
                <a:spcPct val="80000"/>
              </a:lnSpc>
            </a:pPr>
            <a:r>
              <a:rPr lang="sv-SE" sz="800" dirty="0" err="1" smtClean="0"/>
              <a:t>-Sakägar/intresse/släktskapsjäv</a:t>
            </a:r>
            <a:r>
              <a:rPr lang="sv-SE" sz="800" dirty="0" smtClean="0"/>
              <a:t>= 25 § 1 p, med att saken rör honom avses att någon är part eller har ett </a:t>
            </a:r>
            <a:r>
              <a:rPr lang="sv-SE" sz="800" dirty="0" err="1" smtClean="0"/>
              <a:t>sådanta</a:t>
            </a:r>
            <a:r>
              <a:rPr lang="sv-SE" sz="800" dirty="0" smtClean="0"/>
              <a:t> v rättsordningen erkänt intresse att han kan uppträda som part. Att en sak rör ngn som samhällsmedlem </a:t>
            </a:r>
            <a:r>
              <a:rPr lang="sv-SE" sz="800" dirty="0" err="1" smtClean="0"/>
              <a:t>osv</a:t>
            </a:r>
            <a:r>
              <a:rPr lang="sv-SE" sz="800" dirty="0" smtClean="0"/>
              <a:t> är inte jävsgrundande.</a:t>
            </a:r>
          </a:p>
          <a:p>
            <a:pPr marL="228600" indent="-228600" eaLnBrk="1" hangingPunct="1">
              <a:lnSpc>
                <a:spcPct val="80000"/>
              </a:lnSpc>
            </a:pPr>
            <a:r>
              <a:rPr lang="sv-SE" sz="800" dirty="0" err="1" smtClean="0"/>
              <a:t>-Ställföreträdarjäv-</a:t>
            </a:r>
            <a:r>
              <a:rPr lang="sv-SE" sz="800" dirty="0" smtClean="0"/>
              <a:t> p 2 Den som är förvaltare/god man för ngn är dennes stf och jävig att handlägga dennes ärenden. </a:t>
            </a:r>
          </a:p>
          <a:p>
            <a:pPr marL="228600" indent="-228600" eaLnBrk="1" hangingPunct="1">
              <a:lnSpc>
                <a:spcPct val="80000"/>
              </a:lnSpc>
            </a:pPr>
            <a:r>
              <a:rPr lang="sv-SE" sz="800" dirty="0" err="1" smtClean="0"/>
              <a:t>-Tillsynsjäv-</a:t>
            </a:r>
            <a:r>
              <a:rPr lang="sv-SE" sz="800" dirty="0" smtClean="0"/>
              <a:t> p 3. En person kan vara jävig om ärendet rör sådan kommunal verksamhet som han själv är knuten till, </a:t>
            </a:r>
            <a:r>
              <a:rPr lang="sv-SE" sz="800" dirty="0" err="1" smtClean="0"/>
              <a:t>tex</a:t>
            </a:r>
            <a:r>
              <a:rPr lang="sv-SE" sz="800" dirty="0" smtClean="0"/>
              <a:t> kan man inte ha tillsyn över och ansvarar för driften av samma kommunala verksamhet.</a:t>
            </a:r>
          </a:p>
          <a:p>
            <a:pPr marL="228600" indent="-228600" eaLnBrk="1" hangingPunct="1">
              <a:lnSpc>
                <a:spcPct val="80000"/>
              </a:lnSpc>
            </a:pPr>
            <a:r>
              <a:rPr lang="sv-SE" sz="800" dirty="0" err="1" smtClean="0"/>
              <a:t>-Ombudsjäv-</a:t>
            </a:r>
            <a:r>
              <a:rPr lang="sv-SE" sz="800" dirty="0" smtClean="0"/>
              <a:t> p 4 </a:t>
            </a:r>
            <a:r>
              <a:rPr lang="sv-SE" sz="800" dirty="0" err="1" smtClean="0"/>
              <a:t>Ev</a:t>
            </a:r>
            <a:r>
              <a:rPr lang="sv-SE" sz="800" dirty="0" smtClean="0"/>
              <a:t> gränsdragningsproblematik när det gäller anställdas möjligheter att ge service till medborgarna. Om en </a:t>
            </a:r>
            <a:r>
              <a:rPr lang="sv-SE" sz="800" dirty="0" err="1" smtClean="0"/>
              <a:t>tjm</a:t>
            </a:r>
            <a:r>
              <a:rPr lang="sv-SE" sz="800" dirty="0" smtClean="0"/>
              <a:t> har fått ersättning för sina insatser är han dock ombud.</a:t>
            </a:r>
          </a:p>
          <a:p>
            <a:pPr marL="228600" indent="-228600" eaLnBrk="1" hangingPunct="1">
              <a:lnSpc>
                <a:spcPct val="80000"/>
              </a:lnSpc>
            </a:pPr>
            <a:r>
              <a:rPr lang="sv-SE" sz="800" dirty="0" err="1" smtClean="0"/>
              <a:t>-Delikatessjäv-</a:t>
            </a:r>
            <a:r>
              <a:rPr lang="sv-SE" sz="800" dirty="0" smtClean="0"/>
              <a:t> </a:t>
            </a:r>
            <a:r>
              <a:rPr lang="sv-SE" sz="800" b="1" dirty="0" smtClean="0"/>
              <a:t>Uppenbara vänner/ovänner, ekonomiskt beroende av ngn, underlydande ngn, ideellt engagemang</a:t>
            </a:r>
            <a:r>
              <a:rPr lang="sv-SE" sz="800" dirty="0" smtClean="0"/>
              <a:t>. </a:t>
            </a:r>
          </a:p>
          <a:p>
            <a:pPr marL="228600" indent="-228600" eaLnBrk="1" hangingPunct="1">
              <a:lnSpc>
                <a:spcPct val="80000"/>
              </a:lnSpc>
            </a:pPr>
            <a:endParaRPr lang="sv-SE" sz="800" dirty="0" smtClean="0"/>
          </a:p>
          <a:p>
            <a:pPr marL="228600" indent="-228600" eaLnBrk="1" hangingPunct="1">
              <a:lnSpc>
                <a:spcPct val="80000"/>
              </a:lnSpc>
            </a:pPr>
            <a:r>
              <a:rPr lang="sv-SE" sz="800" dirty="0" smtClean="0"/>
              <a:t>Jävsfrågor aktualiseras ofta i samband med </a:t>
            </a:r>
            <a:r>
              <a:rPr lang="sv-SE" sz="800" b="1" dirty="0" err="1" smtClean="0"/>
              <a:t>budgetärenden</a:t>
            </a:r>
            <a:r>
              <a:rPr lang="sv-SE" sz="800" dirty="0" err="1" smtClean="0"/>
              <a:t>-</a:t>
            </a:r>
            <a:r>
              <a:rPr lang="sv-SE" sz="800" dirty="0" smtClean="0"/>
              <a:t> enbart att besluta om nedskärningar i en viss verksamhet medför inte at man tagit ställning till följderna av </a:t>
            </a:r>
            <a:r>
              <a:rPr lang="sv-SE" sz="800" dirty="0" err="1" smtClean="0"/>
              <a:t>beslutet-</a:t>
            </a:r>
            <a:r>
              <a:rPr lang="sv-SE" sz="800" dirty="0" smtClean="0"/>
              <a:t> ngn ytterligare omständighet krävs för jäv, </a:t>
            </a:r>
            <a:r>
              <a:rPr lang="sv-SE" sz="800" b="1" dirty="0" err="1" smtClean="0"/>
              <a:t>tex</a:t>
            </a:r>
            <a:r>
              <a:rPr lang="sv-SE" sz="800" b="1" dirty="0" smtClean="0"/>
              <a:t> att vederbörandes arbetsplats är hotad. Om man kan förutse att </a:t>
            </a:r>
            <a:r>
              <a:rPr lang="sv-SE" sz="800" b="1" dirty="0" err="1" smtClean="0"/>
              <a:t>tex</a:t>
            </a:r>
            <a:r>
              <a:rPr lang="sv-SE" sz="800" b="1" dirty="0" smtClean="0"/>
              <a:t> en hel arbetsplats läggs ned föreligger jäv för anställd/beslutsfattare </a:t>
            </a:r>
            <a:r>
              <a:rPr lang="sv-SE" sz="800" b="1" dirty="0" err="1" smtClean="0"/>
              <a:t>ang</a:t>
            </a:r>
            <a:r>
              <a:rPr lang="sv-SE" sz="800" b="1" dirty="0" smtClean="0"/>
              <a:t> budget.</a:t>
            </a:r>
          </a:p>
          <a:p>
            <a:pPr marL="228600" indent="-228600" eaLnBrk="1" hangingPunct="1">
              <a:lnSpc>
                <a:spcPct val="80000"/>
              </a:lnSpc>
            </a:pPr>
            <a:r>
              <a:rPr lang="sv-SE" sz="800" dirty="0" smtClean="0"/>
              <a:t>Från jäv bortses om frågan om opartiskhet uppenbarligen saknar betydelse, 6 kap 26 §.</a:t>
            </a:r>
          </a:p>
          <a:p>
            <a:pPr marL="228600" indent="-228600" eaLnBrk="1" hangingPunct="1">
              <a:lnSpc>
                <a:spcPct val="80000"/>
              </a:lnSpc>
            </a:pPr>
            <a:r>
              <a:rPr lang="sv-SE" sz="800" dirty="0" smtClean="0"/>
              <a:t>För att jävsreglerna i KL inte skall förhindra dubbla engagemang i en nämnd och ett kommunalt bolag så har ställföreträdarjäv och delikatessjäv givits en modifierad tillämpning på dessa engagemang genom 6 kap 27 §. Denna regel innebär att </a:t>
            </a:r>
            <a:r>
              <a:rPr lang="sv-SE" sz="800" b="1" dirty="0" smtClean="0"/>
              <a:t>en person kan vara </a:t>
            </a:r>
            <a:r>
              <a:rPr lang="sv-SE" sz="800" b="1" dirty="0" err="1" smtClean="0"/>
              <a:t>tex</a:t>
            </a:r>
            <a:r>
              <a:rPr lang="sv-SE" sz="800" b="1" dirty="0" smtClean="0"/>
              <a:t> ledamot i KS och styrelseledamot i ett kommunalt bolag samtidigt</a:t>
            </a:r>
            <a:r>
              <a:rPr lang="sv-SE" sz="800" dirty="0" smtClean="0"/>
              <a:t>. Reglerna om stf och delikatessjäv skall dock tillämpas fullt ut vid myndighetsutövning mot enskild, det är inte ok att </a:t>
            </a:r>
            <a:r>
              <a:rPr lang="sv-SE" sz="800" dirty="0" err="1" smtClean="0"/>
              <a:t>tex</a:t>
            </a:r>
            <a:r>
              <a:rPr lang="sv-SE" sz="800" dirty="0" smtClean="0"/>
              <a:t> en ledamot i byggnadsnämnden beviljar bygglov åt ett företag där han själv är VD. Motsvarande gäller </a:t>
            </a:r>
            <a:r>
              <a:rPr lang="sv-SE" sz="800" dirty="0" err="1" smtClean="0"/>
              <a:t>tjm</a:t>
            </a:r>
            <a:r>
              <a:rPr lang="sv-SE" sz="800" dirty="0" smtClean="0"/>
              <a:t> som både sitter i styrelser och handlägger myndighetsutövning som rör bolaget</a:t>
            </a:r>
            <a:endParaRPr lang="en-US" sz="800" dirty="0" smtClean="0"/>
          </a:p>
          <a:p>
            <a:pPr marL="228600" indent="-228600" eaLnBrk="1" hangingPunct="1">
              <a:lnSpc>
                <a:spcPct val="80000"/>
              </a:lnSpc>
            </a:pPr>
            <a:endParaRPr lang="en-US" sz="8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UB</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EF</a:t>
            </a: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11" name="Bildobjekt 10" descr="GBGstad-PPT-BKGR.jpg"/>
          <p:cNvPicPr>
            <a:picLocks noChangeAspect="1"/>
          </p:cNvPicPr>
          <p:nvPr userDrawn="1"/>
        </p:nvPicPr>
        <p:blipFill>
          <a:blip r:embed="rId2" cstate="screen"/>
          <a:stretch>
            <a:fillRect/>
          </a:stretch>
        </p:blipFill>
        <p:spPr>
          <a:xfrm flipH="1">
            <a:off x="0" y="0"/>
            <a:ext cx="9143997" cy="6857998"/>
          </a:xfrm>
          <a:prstGeom prst="rect">
            <a:avLst/>
          </a:prstGeom>
        </p:spPr>
      </p:pic>
      <p:pic>
        <p:nvPicPr>
          <p:cNvPr id="14" name="Bildobjekt 13" descr="gbg_st_cmyk_neg-01.png"/>
          <p:cNvPicPr>
            <a:picLocks noChangeAspect="1"/>
          </p:cNvPicPr>
          <p:nvPr userDrawn="1"/>
        </p:nvPicPr>
        <p:blipFill>
          <a:blip r:embed="rId3"/>
          <a:stretch>
            <a:fillRect/>
          </a:stretch>
        </p:blipFill>
        <p:spPr>
          <a:xfrm>
            <a:off x="828000" y="2589712"/>
            <a:ext cx="898553" cy="1423408"/>
          </a:xfrm>
          <a:prstGeom prst="rect">
            <a:avLst/>
          </a:prstGeom>
        </p:spPr>
      </p:pic>
      <p:cxnSp>
        <p:nvCxnSpPr>
          <p:cNvPr id="8" name="Rak 7"/>
          <p:cNvCxnSpPr/>
          <p:nvPr userDrawn="1"/>
        </p:nvCxnSpPr>
        <p:spPr>
          <a:xfrm>
            <a:off x="2369561" y="2167941"/>
            <a:ext cx="0" cy="226695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rgbClr val="000000"/>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rgbClr val="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3818646675"/>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534194891"/>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38672319"/>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573838" y="6248400"/>
            <a:ext cx="2236787" cy="457200"/>
          </a:xfrm>
          <a:prstGeom prst="rect">
            <a:avLst/>
          </a:prstGeom>
          <a:ln/>
        </p:spPr>
        <p:txBody>
          <a:bodyPr/>
          <a:lstStyle>
            <a:lvl1pPr>
              <a:defRPr/>
            </a:lvl1pPr>
          </a:lstStyle>
          <a:p>
            <a:pPr>
              <a:defRPr/>
            </a:pPr>
            <a:fld id="{AFB4A52C-A786-4B01-8193-86C35870B2F5}" type="datetimeFigureOut">
              <a:rPr lang="sv-SE"/>
              <a:pPr>
                <a:defRPr/>
              </a:pPr>
              <a:t>2017-09-18</a:t>
            </a:fld>
            <a:endParaRPr lang="sv-SE"/>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4"/>
          <p:cNvSpPr>
            <a:spLocks noGrp="1" noChangeArrowheads="1"/>
          </p:cNvSpPr>
          <p:nvPr>
            <p:ph type="dt" sz="half" idx="10"/>
          </p:nvPr>
        </p:nvSpPr>
        <p:spPr>
          <a:xfrm>
            <a:off x="6573838" y="6248400"/>
            <a:ext cx="2236787" cy="457200"/>
          </a:xfrm>
          <a:prstGeom prst="rect">
            <a:avLst/>
          </a:prstGeom>
          <a:ln/>
        </p:spPr>
        <p:txBody>
          <a:bodyPr/>
          <a:lstStyle>
            <a:lvl1pPr>
              <a:defRPr/>
            </a:lvl1pPr>
          </a:lstStyle>
          <a:p>
            <a:pPr>
              <a:defRPr/>
            </a:pPr>
            <a:fld id="{E67C9585-2501-4499-92CD-634608634D0E}" type="datetimeFigureOut">
              <a:rPr lang="sv-SE"/>
              <a:pPr>
                <a:defRPr/>
              </a:pPr>
              <a:t>2017-09-18</a:t>
            </a:fld>
            <a:endParaRPr lang="sv-S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4"/>
          <p:cNvSpPr>
            <a:spLocks noGrp="1" noChangeArrowheads="1"/>
          </p:cNvSpPr>
          <p:nvPr>
            <p:ph type="dt" sz="half" idx="10"/>
          </p:nvPr>
        </p:nvSpPr>
        <p:spPr>
          <a:xfrm>
            <a:off x="6573838" y="6248400"/>
            <a:ext cx="2236787" cy="457200"/>
          </a:xfrm>
          <a:prstGeom prst="rect">
            <a:avLst/>
          </a:prstGeom>
          <a:ln/>
        </p:spPr>
        <p:txBody>
          <a:bodyPr/>
          <a:lstStyle>
            <a:lvl1pPr>
              <a:defRPr/>
            </a:lvl1pPr>
          </a:lstStyle>
          <a:p>
            <a:pPr>
              <a:defRPr/>
            </a:pPr>
            <a:fld id="{0154174C-EF4B-4F57-9892-E4A75024326E}" type="datetimeFigureOut">
              <a:rPr lang="sv-SE"/>
              <a:pPr>
                <a:defRPr/>
              </a:pPr>
              <a:t>2017-09-18</a:t>
            </a:fld>
            <a:endParaRPr lang="sv-S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Tree>
    <p:extLst>
      <p:ext uri="{BB962C8B-B14F-4D97-AF65-F5344CB8AC3E}">
        <p14:creationId xmlns:p14="http://schemas.microsoft.com/office/powerpoint/2010/main" xmlns="" val="2377047688"/>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1731487495"/>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398970414"/>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84982284"/>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4179532367"/>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651498529"/>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873494189"/>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6" cstate="screen"/>
          <a:srcRect/>
          <a:stretch>
            <a:fillRect/>
          </a:stretch>
        </p:blipFill>
        <p:spPr>
          <a:xfrm flipH="1">
            <a:off x="0" y="6095563"/>
            <a:ext cx="9143997"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rgbClr val="000000"/>
                </a:solidFill>
                <a:latin typeface="Arial"/>
                <a:cs typeface="Arial"/>
              </a:defRPr>
            </a:lvl1pPr>
          </a:lstStyle>
          <a:p>
            <a:fld id="{CCB980A4-8073-2E47-BD49-CDC58DACAC28}" type="slidenum">
              <a:rPr lang="sv-SE" smtClean="0"/>
              <a:pPr/>
              <a:t>‹#›</a:t>
            </a:fld>
            <a:endParaRPr lang="sv-SE" dirty="0"/>
          </a:p>
        </p:txBody>
      </p:sp>
      <p:pic>
        <p:nvPicPr>
          <p:cNvPr id="9" name="Bildobjekt 8" descr="öppen.png"/>
          <p:cNvPicPr>
            <a:picLocks noChangeAspect="1"/>
          </p:cNvPicPr>
          <p:nvPr/>
        </p:nvPicPr>
        <p:blipFill>
          <a:blip r:embed="rId17"/>
          <a:stretch>
            <a:fillRect/>
          </a:stretch>
        </p:blipFill>
        <p:spPr>
          <a:xfrm>
            <a:off x="522000" y="6421220"/>
            <a:ext cx="2383541" cy="249475"/>
          </a:xfrm>
          <a:prstGeom prst="rect">
            <a:avLst/>
          </a:prstGeom>
        </p:spPr>
      </p:pic>
      <p:pic>
        <p:nvPicPr>
          <p:cNvPr id="10" name="Bildobjekt 9" descr="gbg_li_col.png"/>
          <p:cNvPicPr>
            <a:picLocks noChangeAspect="1"/>
          </p:cNvPicPr>
          <p:nvPr/>
        </p:nvPicPr>
        <p:blipFill>
          <a:blip r:embed="rId18" cstate="screen"/>
          <a:stretch>
            <a:fillRect/>
          </a:stretch>
        </p:blipFill>
        <p:spPr>
          <a:xfrm>
            <a:off x="7571231" y="613646"/>
            <a:ext cx="1107796" cy="367680"/>
          </a:xfrm>
          <a:prstGeom prst="rect">
            <a:avLst/>
          </a:prstGeom>
        </p:spPr>
      </p:pic>
      <p:cxnSp>
        <p:nvCxnSpPr>
          <p:cNvPr id="12" name="Rak 11"/>
          <p:cNvCxnSpPr/>
          <p:nvPr/>
        </p:nvCxnSpPr>
        <p:spPr>
          <a:xfrm>
            <a:off x="7397750" y="581024"/>
            <a:ext cx="0" cy="396000"/>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8029816"/>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8" r:id="rId12"/>
    <p:sldLayoutId id="2147483929" r:id="rId13"/>
    <p:sldLayoutId id="2147483930" r:id="rId14"/>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Fotou"/>
          <p:cNvPicPr>
            <a:picLocks noChangeAspect="1" noChangeArrowheads="1"/>
          </p:cNvPicPr>
          <p:nvPr/>
        </p:nvPicPr>
        <p:blipFill>
          <a:blip r:embed="rId3"/>
          <a:srcRect/>
          <a:stretch>
            <a:fillRect/>
          </a:stretch>
        </p:blipFill>
        <p:spPr bwMode="auto">
          <a:xfrm>
            <a:off x="468313" y="404813"/>
            <a:ext cx="8075612" cy="5424487"/>
          </a:xfrm>
          <a:prstGeom prst="rect">
            <a:avLst/>
          </a:prstGeom>
          <a:noFill/>
          <a:ln w="9525">
            <a:noFill/>
            <a:miter lim="800000"/>
            <a:headEnd/>
            <a:tailEnd/>
          </a:ln>
        </p:spPr>
      </p:pic>
      <p:sp>
        <p:nvSpPr>
          <p:cNvPr id="30723" name="Rectangle 3"/>
          <p:cNvSpPr>
            <a:spLocks noGrp="1" noChangeArrowheads="1"/>
          </p:cNvSpPr>
          <p:nvPr>
            <p:ph type="ctrTitle" idx="4294967295"/>
          </p:nvPr>
        </p:nvSpPr>
        <p:spPr>
          <a:xfrm>
            <a:off x="539750" y="2276475"/>
            <a:ext cx="7772400" cy="1470025"/>
          </a:xfrm>
        </p:spPr>
        <p:txBody>
          <a:bodyPr/>
          <a:lstStyle/>
          <a:p>
            <a:pPr eaLnBrk="1" hangingPunct="1"/>
            <a:r>
              <a:rPr lang="sv-SE" b="0" dirty="0" smtClean="0">
                <a:solidFill>
                  <a:srgbClr val="FFFF00"/>
                </a:solidFill>
              </a:rPr>
              <a:t> </a:t>
            </a:r>
            <a:r>
              <a:rPr lang="sv-SE" sz="3200" i="1" dirty="0" smtClean="0">
                <a:solidFill>
                  <a:srgbClr val="FFFF00"/>
                </a:solidFill>
              </a:rPr>
              <a:t> </a:t>
            </a:r>
            <a:r>
              <a:rPr lang="sv-SE" b="0" dirty="0" smtClean="0">
                <a:solidFill>
                  <a:srgbClr val="FFFF00"/>
                </a:solidFill>
              </a:rPr>
              <a:t/>
            </a:r>
            <a:br>
              <a:rPr lang="sv-SE" b="0" dirty="0" smtClean="0">
                <a:solidFill>
                  <a:srgbClr val="FFFF00"/>
                </a:solidFill>
              </a:rPr>
            </a:br>
            <a:r>
              <a:rPr lang="sv-SE" b="0" dirty="0" smtClean="0">
                <a:solidFill>
                  <a:srgbClr val="FFFF00"/>
                </a:solidFill>
              </a:rPr>
              <a:t> 			</a:t>
            </a:r>
            <a:br>
              <a:rPr lang="sv-SE" b="0" dirty="0" smtClean="0">
                <a:solidFill>
                  <a:srgbClr val="FFFF00"/>
                </a:solidFill>
              </a:rPr>
            </a:br>
            <a:r>
              <a:rPr lang="sv-SE" b="0" dirty="0" smtClean="0">
                <a:solidFill>
                  <a:srgbClr val="FFFF00"/>
                </a:solidFill>
              </a:rPr>
              <a:t>		</a:t>
            </a:r>
            <a:br>
              <a:rPr lang="sv-SE" b="0" dirty="0" smtClean="0">
                <a:solidFill>
                  <a:srgbClr val="FFFF00"/>
                </a:solidFill>
              </a:rPr>
            </a:br>
            <a:r>
              <a:rPr lang="sv-SE" b="0" dirty="0" smtClean="0">
                <a:solidFill>
                  <a:srgbClr val="FFFF00"/>
                </a:solidFill>
              </a:rPr>
              <a:t>		</a:t>
            </a:r>
            <a:r>
              <a:rPr lang="sv-SE" sz="3200" i="1" dirty="0" smtClean="0">
                <a:solidFill>
                  <a:srgbClr val="FFFF00"/>
                </a:solidFill>
              </a:rPr>
              <a:t>Politikerutbildning hösten 2017</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768" decel="100000"/>
                                        <p:tgtEl>
                                          <p:spTgt spid="30723"/>
                                        </p:tgtEl>
                                      </p:cBhvr>
                                    </p:animEffect>
                                    <p:animScale>
                                      <p:cBhvr>
                                        <p:cTn id="8" dur="768" decel="100000"/>
                                        <p:tgtEl>
                                          <p:spTgt spid="30723"/>
                                        </p:tgtEl>
                                      </p:cBhvr>
                                      <p:from x="10000" y="10000"/>
                                      <p:to x="200000" y="450000"/>
                                    </p:animScale>
                                    <p:animScale>
                                      <p:cBhvr>
                                        <p:cTn id="9" dur="1230" accel="100000" fill="hold">
                                          <p:stCondLst>
                                            <p:cond delay="768"/>
                                          </p:stCondLst>
                                        </p:cTn>
                                        <p:tgtEl>
                                          <p:spTgt spid="30723"/>
                                        </p:tgtEl>
                                      </p:cBhvr>
                                      <p:from x="200000" y="450000"/>
                                      <p:to x="100000" y="100000"/>
                                    </p:animScale>
                                    <p:set>
                                      <p:cBhvr>
                                        <p:cTn id="10" dur="768" fill="hold"/>
                                        <p:tgtEl>
                                          <p:spTgt spid="30723"/>
                                        </p:tgtEl>
                                        <p:attrNameLst>
                                          <p:attrName>ppt_x</p:attrName>
                                        </p:attrNameLst>
                                      </p:cBhvr>
                                      <p:to>
                                        <p:strVal val="(0.5)"/>
                                      </p:to>
                                    </p:set>
                                    <p:anim from="(0.5)" to="(#ppt_x)" calcmode="lin" valueType="num">
                                      <p:cBhvr>
                                        <p:cTn id="11" dur="1230" accel="100000" fill="hold">
                                          <p:stCondLst>
                                            <p:cond delay="768"/>
                                          </p:stCondLst>
                                        </p:cTn>
                                        <p:tgtEl>
                                          <p:spTgt spid="30723"/>
                                        </p:tgtEl>
                                        <p:attrNameLst>
                                          <p:attrName>ppt_x</p:attrName>
                                        </p:attrNameLst>
                                      </p:cBhvr>
                                    </p:anim>
                                    <p:set>
                                      <p:cBhvr>
                                        <p:cTn id="12" dur="768" fill="hold"/>
                                        <p:tgtEl>
                                          <p:spTgt spid="30723"/>
                                        </p:tgtEl>
                                        <p:attrNameLst>
                                          <p:attrName>ppt_y</p:attrName>
                                        </p:attrNameLst>
                                      </p:cBhvr>
                                      <p:to>
                                        <p:strVal val="(#ppt_y+0.4)"/>
                                      </p:to>
                                    </p:set>
                                    <p:anim from="(#ppt_y+0.4)" to="(#ppt_y)" calcmode="lin" valueType="num">
                                      <p:cBhvr>
                                        <p:cTn id="13" dur="1230" accel="100000" fill="hold">
                                          <p:stCondLst>
                                            <p:cond delay="768"/>
                                          </p:stCondLst>
                                        </p:cTn>
                                        <p:tgtEl>
                                          <p:spTgt spid="3072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p:cNvSpPr>
            <a:spLocks noGrp="1"/>
          </p:cNvSpPr>
          <p:nvPr>
            <p:ph type="title"/>
          </p:nvPr>
        </p:nvSpPr>
        <p:spPr/>
        <p:txBody>
          <a:bodyPr/>
          <a:lstStyle/>
          <a:p>
            <a:r>
              <a:rPr lang="sv-SE" dirty="0" smtClean="0"/>
              <a:t>							</a:t>
            </a:r>
            <a:r>
              <a:rPr lang="sv-SE" sz="4000" dirty="0" smtClean="0"/>
              <a:t>?</a:t>
            </a:r>
          </a:p>
        </p:txBody>
      </p:sp>
      <p:sp>
        <p:nvSpPr>
          <p:cNvPr id="10243" name="Platshållare för innehåll 2"/>
          <p:cNvSpPr>
            <a:spLocks noGrp="1"/>
          </p:cNvSpPr>
          <p:nvPr>
            <p:ph type="body" sz="quarter" idx="13"/>
          </p:nvPr>
        </p:nvSpPr>
        <p:spPr/>
        <p:txBody>
          <a:bodyPr/>
          <a:lstStyle/>
          <a:p>
            <a:pPr marL="0" indent="0">
              <a:buNone/>
            </a:pPr>
            <a:r>
              <a:rPr lang="sv-SE" sz="2800" dirty="0" smtClean="0"/>
              <a:t>Linda och Björn skiljer sig. Eftersom de har tre barn så har de betänketid. Björn flyttar från deras gemensamma bostad under betänketiden. Då han inte har något arbete kontaktar han socialtjänsten i Majorna-Linné och ansöker om försörjningsstöd. </a:t>
            </a:r>
          </a:p>
          <a:p>
            <a:pPr marL="0" indent="0">
              <a:buNone/>
            </a:pPr>
            <a:r>
              <a:rPr lang="sv-SE" sz="2800" dirty="0" smtClean="0"/>
              <a:t>Hur ska man tänka här?</a:t>
            </a:r>
          </a:p>
          <a:p>
            <a:pPr>
              <a:buFont typeface="Times" charset="0"/>
              <a:buNone/>
            </a:pPr>
            <a:r>
              <a:rPr lang="sv-SE" dirty="0" smtClean="0"/>
              <a:t> </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a:xfrm>
            <a:off x="522000" y="744931"/>
            <a:ext cx="6738950" cy="695069"/>
          </a:xfrm>
        </p:spPr>
        <p:txBody>
          <a:bodyPr/>
          <a:lstStyle/>
          <a:p>
            <a:pPr algn="ctr"/>
            <a:r>
              <a:rPr lang="sv-SE" sz="2400" dirty="0" smtClean="0"/>
              <a:t>Rätt att företräda inför nämnden/utskottet </a:t>
            </a:r>
            <a:br>
              <a:rPr lang="sv-SE" sz="2400" dirty="0" smtClean="0"/>
            </a:br>
            <a:r>
              <a:rPr lang="sv-SE" sz="2400" dirty="0" smtClean="0"/>
              <a:t>(11 kap. 9 § SoL)</a:t>
            </a:r>
          </a:p>
        </p:txBody>
      </p:sp>
      <p:sp>
        <p:nvSpPr>
          <p:cNvPr id="11267" name="Platshållare för innehåll 2"/>
          <p:cNvSpPr>
            <a:spLocks noGrp="1"/>
          </p:cNvSpPr>
          <p:nvPr>
            <p:ph type="body" sz="quarter" idx="13"/>
          </p:nvPr>
        </p:nvSpPr>
        <p:spPr/>
        <p:txBody>
          <a:bodyPr/>
          <a:lstStyle/>
          <a:p>
            <a:endParaRPr lang="sv-SE" sz="2400" dirty="0" smtClean="0"/>
          </a:p>
          <a:p>
            <a:r>
              <a:rPr lang="sv-SE" sz="2400" dirty="0" smtClean="0"/>
              <a:t>Den som är part i ett ärende har rätt att företräda inför nämnden, om inte särskild skäl föranleder annat.</a:t>
            </a:r>
          </a:p>
          <a:p>
            <a:endParaRPr lang="sv-SE" sz="2400" dirty="0" smtClean="0"/>
          </a:p>
          <a:p>
            <a:r>
              <a:rPr lang="sv-SE" sz="2400" dirty="0" smtClean="0"/>
              <a:t>Underrättas om sin rätt till detta.</a:t>
            </a:r>
          </a:p>
        </p:txBody>
      </p:sp>
      <p:pic>
        <p:nvPicPr>
          <p:cNvPr id="11268" name="Bildobjekt 3"/>
          <p:cNvPicPr>
            <a:picLocks noChangeAspect="1"/>
          </p:cNvPicPr>
          <p:nvPr/>
        </p:nvPicPr>
        <p:blipFill>
          <a:blip r:embed="rId3"/>
          <a:srcRect/>
          <a:stretch>
            <a:fillRect/>
          </a:stretch>
        </p:blipFill>
        <p:spPr bwMode="auto">
          <a:xfrm>
            <a:off x="5022901" y="3232450"/>
            <a:ext cx="3121025" cy="29019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sv-SE" dirty="0" smtClean="0">
                <a:solidFill>
                  <a:schemeClr val="tx1"/>
                </a:solidFill>
              </a:rPr>
              <a:t>Flödesschema tvångsmål</a:t>
            </a:r>
          </a:p>
        </p:txBody>
      </p:sp>
      <p:sp>
        <p:nvSpPr>
          <p:cNvPr id="32" name="Platshållare för text 31"/>
          <p:cNvSpPr>
            <a:spLocks noGrp="1"/>
          </p:cNvSpPr>
          <p:nvPr>
            <p:ph type="body" sz="quarter" idx="13"/>
          </p:nvPr>
        </p:nvSpPr>
        <p:spPr/>
        <p:txBody>
          <a:bodyPr/>
          <a:lstStyle/>
          <a:p>
            <a:pPr>
              <a:buNone/>
            </a:pPr>
            <a:endParaRPr lang="sv-SE" dirty="0"/>
          </a:p>
        </p:txBody>
      </p:sp>
      <p:sp>
        <p:nvSpPr>
          <p:cNvPr id="13315" name="Text Box 3"/>
          <p:cNvSpPr txBox="1">
            <a:spLocks noChangeArrowheads="1"/>
          </p:cNvSpPr>
          <p:nvPr/>
        </p:nvSpPr>
        <p:spPr bwMode="auto">
          <a:xfrm>
            <a:off x="827088" y="1844675"/>
            <a:ext cx="6265862" cy="366713"/>
          </a:xfrm>
          <a:prstGeom prst="rect">
            <a:avLst/>
          </a:prstGeom>
          <a:noFill/>
          <a:ln w="9525">
            <a:noFill/>
            <a:miter lim="800000"/>
            <a:headEnd/>
            <a:tailEnd/>
          </a:ln>
        </p:spPr>
        <p:txBody>
          <a:bodyPr>
            <a:spAutoFit/>
          </a:bodyPr>
          <a:lstStyle/>
          <a:p>
            <a:pPr>
              <a:spcBef>
                <a:spcPct val="50000"/>
              </a:spcBef>
            </a:pPr>
            <a:endParaRPr lang="sv-SE"/>
          </a:p>
        </p:txBody>
      </p:sp>
      <p:sp>
        <p:nvSpPr>
          <p:cNvPr id="13316" name="Rectangle 4"/>
          <p:cNvSpPr>
            <a:spLocks noChangeArrowheads="1"/>
          </p:cNvSpPr>
          <p:nvPr/>
        </p:nvSpPr>
        <p:spPr bwMode="auto">
          <a:xfrm>
            <a:off x="-57150" y="1143000"/>
            <a:ext cx="9144000" cy="0"/>
          </a:xfrm>
          <a:prstGeom prst="rect">
            <a:avLst/>
          </a:prstGeom>
          <a:noFill/>
          <a:ln w="9525">
            <a:noFill/>
            <a:miter lim="800000"/>
            <a:headEnd/>
            <a:tailEnd/>
          </a:ln>
        </p:spPr>
        <p:txBody>
          <a:bodyPr wrap="none" anchor="ctr">
            <a:spAutoFit/>
          </a:bodyPr>
          <a:lstStyle/>
          <a:p>
            <a:endParaRPr lang="sv-SE"/>
          </a:p>
        </p:txBody>
      </p:sp>
      <p:sp>
        <p:nvSpPr>
          <p:cNvPr id="13317" name="Rectangle 5"/>
          <p:cNvSpPr>
            <a:spLocks noChangeArrowheads="1"/>
          </p:cNvSpPr>
          <p:nvPr/>
        </p:nvSpPr>
        <p:spPr bwMode="auto">
          <a:xfrm>
            <a:off x="-57150" y="1143000"/>
            <a:ext cx="9144000" cy="0"/>
          </a:xfrm>
          <a:prstGeom prst="rect">
            <a:avLst/>
          </a:prstGeom>
          <a:noFill/>
          <a:ln w="9525">
            <a:noFill/>
            <a:miter lim="800000"/>
            <a:headEnd/>
            <a:tailEnd/>
          </a:ln>
        </p:spPr>
        <p:txBody>
          <a:bodyPr anchor="ctr">
            <a:spAutoFit/>
          </a:bodyPr>
          <a:lstStyle/>
          <a:p>
            <a:endParaRPr lang="sv-SE"/>
          </a:p>
        </p:txBody>
      </p:sp>
      <p:sp>
        <p:nvSpPr>
          <p:cNvPr id="13318" name="Rectangle 6"/>
          <p:cNvSpPr>
            <a:spLocks noChangeArrowheads="1"/>
          </p:cNvSpPr>
          <p:nvPr/>
        </p:nvSpPr>
        <p:spPr bwMode="auto">
          <a:xfrm>
            <a:off x="-514350" y="5715000"/>
            <a:ext cx="9144000" cy="0"/>
          </a:xfrm>
          <a:prstGeom prst="rect">
            <a:avLst/>
          </a:prstGeom>
          <a:noFill/>
          <a:ln w="9525">
            <a:noFill/>
            <a:miter lim="800000"/>
            <a:headEnd/>
            <a:tailEnd/>
          </a:ln>
        </p:spPr>
        <p:txBody>
          <a:bodyPr wrap="none" anchor="ctr">
            <a:spAutoFit/>
          </a:bodyPr>
          <a:lstStyle/>
          <a:p>
            <a:endParaRPr lang="sv-SE"/>
          </a:p>
        </p:txBody>
      </p:sp>
      <p:grpSp>
        <p:nvGrpSpPr>
          <p:cNvPr id="2" name="Group 7"/>
          <p:cNvGrpSpPr>
            <a:grpSpLocks noChangeAspect="1"/>
          </p:cNvGrpSpPr>
          <p:nvPr/>
        </p:nvGrpSpPr>
        <p:grpSpPr bwMode="auto">
          <a:xfrm>
            <a:off x="179388" y="1412875"/>
            <a:ext cx="9793287" cy="4895850"/>
            <a:chOff x="2475" y="2598"/>
            <a:chExt cx="7948" cy="3756"/>
          </a:xfrm>
        </p:grpSpPr>
        <p:sp>
          <p:nvSpPr>
            <p:cNvPr id="13324" name="AutoShape 8"/>
            <p:cNvSpPr>
              <a:spLocks noChangeAspect="1" noChangeArrowheads="1" noTextEdit="1"/>
            </p:cNvSpPr>
            <p:nvPr/>
          </p:nvSpPr>
          <p:spPr bwMode="auto">
            <a:xfrm>
              <a:off x="2475" y="2598"/>
              <a:ext cx="7948" cy="3756"/>
            </a:xfrm>
            <a:prstGeom prst="rect">
              <a:avLst/>
            </a:prstGeom>
            <a:noFill/>
            <a:ln w="9525">
              <a:noFill/>
              <a:miter lim="800000"/>
              <a:headEnd/>
              <a:tailEnd/>
            </a:ln>
          </p:spPr>
          <p:txBody>
            <a:bodyPr/>
            <a:lstStyle/>
            <a:p>
              <a:endParaRPr lang="sv-SE"/>
            </a:p>
          </p:txBody>
        </p:sp>
        <p:sp>
          <p:nvSpPr>
            <p:cNvPr id="13325" name="AutoShape 9"/>
            <p:cNvSpPr>
              <a:spLocks noChangeArrowheads="1"/>
            </p:cNvSpPr>
            <p:nvPr/>
          </p:nvSpPr>
          <p:spPr bwMode="auto">
            <a:xfrm>
              <a:off x="2662" y="3913"/>
              <a:ext cx="935" cy="845"/>
            </a:xfrm>
            <a:prstGeom prst="flowChartAlternateProcess">
              <a:avLst/>
            </a:prstGeom>
            <a:solidFill>
              <a:srgbClr val="FFFF99">
                <a:alpha val="52156"/>
              </a:srgbClr>
            </a:solidFill>
            <a:ln w="9525">
              <a:solidFill>
                <a:srgbClr val="000000"/>
              </a:solidFill>
              <a:miter lim="800000"/>
              <a:headEnd/>
              <a:tailEnd/>
            </a:ln>
          </p:spPr>
          <p:txBody>
            <a:bodyPr/>
            <a:lstStyle/>
            <a:p>
              <a:pPr algn="ctr"/>
              <a:r>
                <a:rPr lang="sv-SE" sz="1200">
                  <a:cs typeface="Times New Roman" charset="0"/>
                </a:rPr>
                <a:t>Omedelbart omhänder-tagande</a:t>
              </a:r>
              <a:endParaRPr lang="sv-SE">
                <a:cs typeface="Times New Roman" charset="0"/>
              </a:endParaRPr>
            </a:p>
          </p:txBody>
        </p:sp>
        <p:sp>
          <p:nvSpPr>
            <p:cNvPr id="13326" name="AutoShape 10"/>
            <p:cNvSpPr>
              <a:spLocks noChangeArrowheads="1"/>
            </p:cNvSpPr>
            <p:nvPr/>
          </p:nvSpPr>
          <p:spPr bwMode="auto">
            <a:xfrm>
              <a:off x="3784" y="4100"/>
              <a:ext cx="935" cy="470"/>
            </a:xfrm>
            <a:prstGeom prst="flowChartAlternateProcess">
              <a:avLst/>
            </a:prstGeom>
            <a:solidFill>
              <a:srgbClr val="FFFF99">
                <a:alpha val="52156"/>
              </a:srgbClr>
            </a:solidFill>
            <a:ln w="9525">
              <a:solidFill>
                <a:srgbClr val="000000"/>
              </a:solidFill>
              <a:miter lim="800000"/>
              <a:headEnd/>
              <a:tailEnd/>
            </a:ln>
          </p:spPr>
          <p:txBody>
            <a:bodyPr/>
            <a:lstStyle/>
            <a:p>
              <a:pPr algn="ctr"/>
              <a:r>
                <a:rPr lang="sv-SE" sz="1200">
                  <a:cs typeface="Times New Roman" charset="0"/>
                </a:rPr>
                <a:t>BESLUT</a:t>
              </a:r>
              <a:endParaRPr lang="sv-SE" sz="1100">
                <a:cs typeface="Times New Roman" charset="0"/>
              </a:endParaRPr>
            </a:p>
            <a:p>
              <a:pPr algn="ctr"/>
              <a:r>
                <a:rPr lang="sv-SE" sz="1200">
                  <a:cs typeface="Times New Roman" charset="0"/>
                </a:rPr>
                <a:t>ordförande</a:t>
              </a:r>
              <a:endParaRPr lang="sv-SE">
                <a:cs typeface="Times New Roman" charset="0"/>
              </a:endParaRPr>
            </a:p>
          </p:txBody>
        </p:sp>
        <p:sp>
          <p:nvSpPr>
            <p:cNvPr id="13327" name="AutoShape 11"/>
            <p:cNvSpPr>
              <a:spLocks noChangeArrowheads="1"/>
            </p:cNvSpPr>
            <p:nvPr/>
          </p:nvSpPr>
          <p:spPr bwMode="auto">
            <a:xfrm>
              <a:off x="4906" y="4100"/>
              <a:ext cx="748" cy="470"/>
            </a:xfrm>
            <a:prstGeom prst="flowChartAlternateProcess">
              <a:avLst/>
            </a:prstGeom>
            <a:solidFill>
              <a:srgbClr val="FFFF99">
                <a:alpha val="52156"/>
              </a:srgbClr>
            </a:solidFill>
            <a:ln w="9525">
              <a:solidFill>
                <a:srgbClr val="000000"/>
              </a:solidFill>
              <a:miter lim="800000"/>
              <a:headEnd/>
              <a:tailEnd/>
            </a:ln>
          </p:spPr>
          <p:txBody>
            <a:bodyPr/>
            <a:lstStyle/>
            <a:p>
              <a:r>
                <a:rPr lang="sv-SE" sz="1200">
                  <a:cs typeface="Times New Roman" charset="0"/>
                </a:rPr>
                <a:t>BESLUT</a:t>
              </a:r>
              <a:endParaRPr lang="sv-SE" sz="1100">
                <a:cs typeface="Times New Roman" charset="0"/>
              </a:endParaRPr>
            </a:p>
            <a:p>
              <a:r>
                <a:rPr lang="sv-SE" sz="1200">
                  <a:cs typeface="Times New Roman" charset="0"/>
                </a:rPr>
                <a:t>Förv.rätt</a:t>
              </a:r>
            </a:p>
          </p:txBody>
        </p:sp>
        <p:sp>
          <p:nvSpPr>
            <p:cNvPr id="13328" name="AutoShape 12"/>
            <p:cNvSpPr>
              <a:spLocks noChangeArrowheads="1"/>
            </p:cNvSpPr>
            <p:nvPr/>
          </p:nvSpPr>
          <p:spPr bwMode="auto">
            <a:xfrm>
              <a:off x="5841" y="4007"/>
              <a:ext cx="747" cy="751"/>
            </a:xfrm>
            <a:prstGeom prst="flowChartAlternateProcess">
              <a:avLst/>
            </a:prstGeom>
            <a:solidFill>
              <a:srgbClr val="FFCC00">
                <a:alpha val="39999"/>
              </a:srgbClr>
            </a:solidFill>
            <a:ln w="9525">
              <a:solidFill>
                <a:srgbClr val="000000"/>
              </a:solidFill>
              <a:miter lim="800000"/>
              <a:headEnd/>
              <a:tailEnd/>
            </a:ln>
          </p:spPr>
          <p:txBody>
            <a:bodyPr/>
            <a:lstStyle/>
            <a:p>
              <a:pPr algn="ctr"/>
              <a:r>
                <a:rPr lang="sv-SE" sz="1200">
                  <a:cs typeface="Times New Roman" charset="0"/>
                </a:rPr>
                <a:t>BESLUT</a:t>
              </a:r>
              <a:endParaRPr lang="sv-SE" sz="1100">
                <a:cs typeface="Times New Roman" charset="0"/>
              </a:endParaRPr>
            </a:p>
            <a:p>
              <a:pPr algn="ctr"/>
              <a:r>
                <a:rPr lang="sv-SE" sz="1200">
                  <a:cs typeface="Times New Roman" charset="0"/>
                </a:rPr>
                <a:t>om ansökan</a:t>
              </a:r>
              <a:endParaRPr lang="sv-SE" sz="1100">
                <a:cs typeface="Times New Roman" charset="0"/>
              </a:endParaRPr>
            </a:p>
            <a:p>
              <a:pPr algn="ctr"/>
              <a:r>
                <a:rPr lang="sv-SE" sz="1200">
                  <a:cs typeface="Times New Roman" charset="0"/>
                </a:rPr>
                <a:t>NÄMND/UTSK</a:t>
              </a:r>
              <a:endParaRPr lang="sv-SE">
                <a:cs typeface="Times New Roman" charset="0"/>
              </a:endParaRPr>
            </a:p>
          </p:txBody>
        </p:sp>
        <p:sp>
          <p:nvSpPr>
            <p:cNvPr id="13329" name="AutoShape 13"/>
            <p:cNvSpPr>
              <a:spLocks noChangeArrowheads="1"/>
            </p:cNvSpPr>
            <p:nvPr/>
          </p:nvSpPr>
          <p:spPr bwMode="auto">
            <a:xfrm>
              <a:off x="6776" y="4007"/>
              <a:ext cx="748" cy="751"/>
            </a:xfrm>
            <a:prstGeom prst="flowChartAlternateProcess">
              <a:avLst/>
            </a:prstGeom>
            <a:solidFill>
              <a:srgbClr val="FFCC00">
                <a:alpha val="39999"/>
              </a:srgbClr>
            </a:solidFill>
            <a:ln w="9525">
              <a:solidFill>
                <a:srgbClr val="000000"/>
              </a:solidFill>
              <a:miter lim="800000"/>
              <a:headEnd/>
              <a:tailEnd/>
            </a:ln>
          </p:spPr>
          <p:txBody>
            <a:bodyPr/>
            <a:lstStyle/>
            <a:p>
              <a:pPr algn="ctr"/>
              <a:r>
                <a:rPr lang="sv-SE" sz="1100"/>
                <a:t>DOM</a:t>
              </a:r>
            </a:p>
            <a:p>
              <a:pPr algn="ctr"/>
              <a:r>
                <a:rPr lang="sv-SE" sz="1200">
                  <a:cs typeface="Times New Roman" charset="0"/>
                </a:rPr>
                <a:t>Förv. rätten </a:t>
              </a:r>
              <a:endParaRPr lang="sv-SE">
                <a:cs typeface="Times New Roman" charset="0"/>
              </a:endParaRPr>
            </a:p>
          </p:txBody>
        </p:sp>
        <p:sp>
          <p:nvSpPr>
            <p:cNvPr id="13330" name="AutoShape 14"/>
            <p:cNvSpPr>
              <a:spLocks noChangeArrowheads="1"/>
            </p:cNvSpPr>
            <p:nvPr/>
          </p:nvSpPr>
          <p:spPr bwMode="auto">
            <a:xfrm>
              <a:off x="7711" y="4007"/>
              <a:ext cx="748" cy="751"/>
            </a:xfrm>
            <a:prstGeom prst="flowChartAlternateProcess">
              <a:avLst/>
            </a:prstGeom>
            <a:solidFill>
              <a:srgbClr val="FFCC00">
                <a:alpha val="38823"/>
              </a:srgbClr>
            </a:solidFill>
            <a:ln w="9525">
              <a:solidFill>
                <a:srgbClr val="000000"/>
              </a:solidFill>
              <a:miter lim="800000"/>
              <a:headEnd/>
              <a:tailEnd/>
            </a:ln>
          </p:spPr>
          <p:txBody>
            <a:bodyPr/>
            <a:lstStyle/>
            <a:p>
              <a:pPr algn="ctr"/>
              <a:r>
                <a:rPr lang="sv-SE" sz="1200">
                  <a:cs typeface="Times New Roman" charset="0"/>
                </a:rPr>
                <a:t>Över-klagande</a:t>
              </a:r>
              <a:endParaRPr lang="sv-SE">
                <a:cs typeface="Times New Roman" charset="0"/>
              </a:endParaRPr>
            </a:p>
          </p:txBody>
        </p:sp>
        <p:sp>
          <p:nvSpPr>
            <p:cNvPr id="13331" name="AutoShape 15"/>
            <p:cNvSpPr>
              <a:spLocks noChangeArrowheads="1"/>
            </p:cNvSpPr>
            <p:nvPr/>
          </p:nvSpPr>
          <p:spPr bwMode="auto">
            <a:xfrm>
              <a:off x="8646" y="4007"/>
              <a:ext cx="935" cy="750"/>
            </a:xfrm>
            <a:prstGeom prst="flowChartAlternateProcess">
              <a:avLst/>
            </a:prstGeom>
            <a:solidFill>
              <a:srgbClr val="FFCC00">
                <a:alpha val="38823"/>
              </a:srgbClr>
            </a:solidFill>
            <a:ln w="9525">
              <a:solidFill>
                <a:srgbClr val="000000"/>
              </a:solidFill>
              <a:miter lim="800000"/>
              <a:headEnd/>
              <a:tailEnd/>
            </a:ln>
          </p:spPr>
          <p:txBody>
            <a:bodyPr/>
            <a:lstStyle/>
            <a:p>
              <a:pPr algn="ctr"/>
              <a:r>
                <a:rPr lang="sv-SE" sz="1100"/>
                <a:t>DOM</a:t>
              </a:r>
            </a:p>
            <a:p>
              <a:pPr algn="ctr"/>
              <a:r>
                <a:rPr lang="sv-SE" sz="1200">
                  <a:cs typeface="Times New Roman" charset="0"/>
                </a:rPr>
                <a:t>Kammarrätt</a:t>
              </a:r>
              <a:endParaRPr lang="sv-SE">
                <a:cs typeface="Times New Roman" charset="0"/>
              </a:endParaRPr>
            </a:p>
          </p:txBody>
        </p:sp>
        <p:sp>
          <p:nvSpPr>
            <p:cNvPr id="13332" name="AutoShape 17"/>
            <p:cNvSpPr>
              <a:spLocks noChangeArrowheads="1"/>
            </p:cNvSpPr>
            <p:nvPr/>
          </p:nvSpPr>
          <p:spPr bwMode="auto">
            <a:xfrm>
              <a:off x="5000" y="2692"/>
              <a:ext cx="1028" cy="657"/>
            </a:xfrm>
            <a:prstGeom prst="flowChartAlternateProcess">
              <a:avLst/>
            </a:prstGeom>
            <a:solidFill>
              <a:srgbClr val="CCFFCC">
                <a:alpha val="52156"/>
              </a:srgbClr>
            </a:solidFill>
            <a:ln w="9525">
              <a:solidFill>
                <a:srgbClr val="000000"/>
              </a:solidFill>
              <a:miter lim="800000"/>
              <a:headEnd/>
              <a:tailEnd/>
            </a:ln>
          </p:spPr>
          <p:txBody>
            <a:bodyPr/>
            <a:lstStyle/>
            <a:p>
              <a:pPr algn="ctr"/>
              <a:r>
                <a:rPr lang="sv-SE" sz="1200">
                  <a:cs typeface="Times New Roman" charset="0"/>
                </a:rPr>
                <a:t>Ansökan </a:t>
              </a:r>
            </a:p>
          </p:txBody>
        </p:sp>
        <p:sp>
          <p:nvSpPr>
            <p:cNvPr id="13333" name="AutoShape 18"/>
            <p:cNvSpPr>
              <a:spLocks noChangeArrowheads="1"/>
            </p:cNvSpPr>
            <p:nvPr/>
          </p:nvSpPr>
          <p:spPr bwMode="auto">
            <a:xfrm>
              <a:off x="6870" y="2692"/>
              <a:ext cx="935" cy="657"/>
            </a:xfrm>
            <a:prstGeom prst="flowChartAlternateProcess">
              <a:avLst/>
            </a:prstGeom>
            <a:solidFill>
              <a:srgbClr val="CCFFCC">
                <a:alpha val="52156"/>
              </a:srgbClr>
            </a:solidFill>
            <a:ln w="9525">
              <a:solidFill>
                <a:srgbClr val="000000"/>
              </a:solidFill>
              <a:miter lim="800000"/>
              <a:headEnd/>
              <a:tailEnd/>
            </a:ln>
          </p:spPr>
          <p:txBody>
            <a:bodyPr/>
            <a:lstStyle/>
            <a:p>
              <a:pPr algn="ctr"/>
              <a:r>
                <a:rPr lang="sv-SE" sz="1200">
                  <a:cs typeface="Times New Roman" charset="0"/>
                </a:rPr>
                <a:t>Inom tre veckor</a:t>
              </a:r>
              <a:endParaRPr lang="sv-SE">
                <a:cs typeface="Times New Roman" charset="0"/>
              </a:endParaRPr>
            </a:p>
          </p:txBody>
        </p:sp>
        <p:sp>
          <p:nvSpPr>
            <p:cNvPr id="13334" name="Line 19"/>
            <p:cNvSpPr>
              <a:spLocks noChangeShapeType="1"/>
            </p:cNvSpPr>
            <p:nvPr/>
          </p:nvSpPr>
          <p:spPr bwMode="auto">
            <a:xfrm>
              <a:off x="3597" y="4382"/>
              <a:ext cx="187" cy="1"/>
            </a:xfrm>
            <a:prstGeom prst="line">
              <a:avLst/>
            </a:prstGeom>
            <a:noFill/>
            <a:ln w="9525">
              <a:solidFill>
                <a:srgbClr val="000000"/>
              </a:solidFill>
              <a:round/>
              <a:headEnd/>
              <a:tailEnd type="triangle" w="med" len="med"/>
            </a:ln>
          </p:spPr>
          <p:txBody>
            <a:bodyPr/>
            <a:lstStyle/>
            <a:p>
              <a:endParaRPr lang="sv-SE"/>
            </a:p>
          </p:txBody>
        </p:sp>
        <p:cxnSp>
          <p:nvCxnSpPr>
            <p:cNvPr id="13335" name="AutoShape 20"/>
            <p:cNvCxnSpPr>
              <a:cxnSpLocks noChangeShapeType="1"/>
            </p:cNvCxnSpPr>
            <p:nvPr/>
          </p:nvCxnSpPr>
          <p:spPr bwMode="auto">
            <a:xfrm flipV="1">
              <a:off x="4719" y="4382"/>
              <a:ext cx="187" cy="1"/>
            </a:xfrm>
            <a:prstGeom prst="straightConnector1">
              <a:avLst/>
            </a:prstGeom>
            <a:noFill/>
            <a:ln w="9525">
              <a:solidFill>
                <a:srgbClr val="000000"/>
              </a:solidFill>
              <a:round/>
              <a:headEnd/>
              <a:tailEnd type="triangle" w="med" len="med"/>
            </a:ln>
          </p:spPr>
        </p:cxnSp>
        <p:cxnSp>
          <p:nvCxnSpPr>
            <p:cNvPr id="13336" name="AutoShape 21"/>
            <p:cNvCxnSpPr>
              <a:cxnSpLocks noChangeShapeType="1"/>
            </p:cNvCxnSpPr>
            <p:nvPr/>
          </p:nvCxnSpPr>
          <p:spPr bwMode="auto">
            <a:xfrm>
              <a:off x="5654" y="4382"/>
              <a:ext cx="187" cy="1"/>
            </a:xfrm>
            <a:prstGeom prst="straightConnector1">
              <a:avLst/>
            </a:prstGeom>
            <a:noFill/>
            <a:ln w="9525">
              <a:solidFill>
                <a:srgbClr val="000000"/>
              </a:solidFill>
              <a:round/>
              <a:headEnd/>
              <a:tailEnd type="triangle" w="med" len="med"/>
            </a:ln>
          </p:spPr>
        </p:cxnSp>
        <p:cxnSp>
          <p:nvCxnSpPr>
            <p:cNvPr id="13337" name="AutoShape 22"/>
            <p:cNvCxnSpPr>
              <a:cxnSpLocks noChangeShapeType="1"/>
            </p:cNvCxnSpPr>
            <p:nvPr/>
          </p:nvCxnSpPr>
          <p:spPr bwMode="auto">
            <a:xfrm>
              <a:off x="6589" y="4382"/>
              <a:ext cx="188" cy="2"/>
            </a:xfrm>
            <a:prstGeom prst="straightConnector1">
              <a:avLst/>
            </a:prstGeom>
            <a:noFill/>
            <a:ln w="9525">
              <a:solidFill>
                <a:srgbClr val="000000"/>
              </a:solidFill>
              <a:round/>
              <a:headEnd/>
              <a:tailEnd type="triangle" w="med" len="med"/>
            </a:ln>
          </p:spPr>
        </p:cxnSp>
        <p:cxnSp>
          <p:nvCxnSpPr>
            <p:cNvPr id="13338" name="AutoShape 23"/>
            <p:cNvCxnSpPr>
              <a:cxnSpLocks noChangeShapeType="1"/>
            </p:cNvCxnSpPr>
            <p:nvPr/>
          </p:nvCxnSpPr>
          <p:spPr bwMode="auto">
            <a:xfrm flipV="1">
              <a:off x="7524" y="4382"/>
              <a:ext cx="187" cy="1"/>
            </a:xfrm>
            <a:prstGeom prst="straightConnector1">
              <a:avLst/>
            </a:prstGeom>
            <a:noFill/>
            <a:ln w="9525">
              <a:solidFill>
                <a:srgbClr val="000000"/>
              </a:solidFill>
              <a:round/>
              <a:headEnd/>
              <a:tailEnd type="triangle" w="med" len="med"/>
            </a:ln>
          </p:spPr>
        </p:cxnSp>
        <p:cxnSp>
          <p:nvCxnSpPr>
            <p:cNvPr id="13339" name="AutoShape 24"/>
            <p:cNvCxnSpPr>
              <a:cxnSpLocks noChangeShapeType="1"/>
            </p:cNvCxnSpPr>
            <p:nvPr/>
          </p:nvCxnSpPr>
          <p:spPr bwMode="auto">
            <a:xfrm flipV="1">
              <a:off x="8459" y="4382"/>
              <a:ext cx="187" cy="1"/>
            </a:xfrm>
            <a:prstGeom prst="straightConnector1">
              <a:avLst/>
            </a:prstGeom>
            <a:noFill/>
            <a:ln w="9525">
              <a:solidFill>
                <a:srgbClr val="000000"/>
              </a:solidFill>
              <a:round/>
              <a:headEnd/>
              <a:tailEnd type="triangle" w="med" len="med"/>
            </a:ln>
          </p:spPr>
        </p:cxnSp>
        <p:sp>
          <p:nvSpPr>
            <p:cNvPr id="13340" name="AutoShape 25"/>
            <p:cNvSpPr>
              <a:spLocks/>
            </p:cNvSpPr>
            <p:nvPr/>
          </p:nvSpPr>
          <p:spPr bwMode="auto">
            <a:xfrm rot="-5400000">
              <a:off x="4811" y="2790"/>
              <a:ext cx="564" cy="1870"/>
            </a:xfrm>
            <a:prstGeom prst="rightBrace">
              <a:avLst>
                <a:gd name="adj1" fmla="val 27630"/>
                <a:gd name="adj2" fmla="val 74389"/>
              </a:avLst>
            </a:prstGeom>
            <a:noFill/>
            <a:ln w="19050">
              <a:solidFill>
                <a:srgbClr val="FF0000"/>
              </a:solidFill>
              <a:round/>
              <a:headEnd/>
              <a:tailEnd/>
            </a:ln>
          </p:spPr>
          <p:txBody>
            <a:bodyPr/>
            <a:lstStyle/>
            <a:p>
              <a:endParaRPr lang="sv-SE"/>
            </a:p>
          </p:txBody>
        </p:sp>
        <p:sp>
          <p:nvSpPr>
            <p:cNvPr id="13341" name="Line 26"/>
            <p:cNvSpPr>
              <a:spLocks noChangeShapeType="1"/>
            </p:cNvSpPr>
            <p:nvPr/>
          </p:nvSpPr>
          <p:spPr bwMode="auto">
            <a:xfrm>
              <a:off x="5748" y="3819"/>
              <a:ext cx="1" cy="1218"/>
            </a:xfrm>
            <a:prstGeom prst="line">
              <a:avLst/>
            </a:prstGeom>
            <a:noFill/>
            <a:ln w="9525">
              <a:solidFill>
                <a:srgbClr val="000000"/>
              </a:solidFill>
              <a:prstDash val="sysDot"/>
              <a:round/>
              <a:headEnd/>
              <a:tailEnd/>
            </a:ln>
          </p:spPr>
          <p:txBody>
            <a:bodyPr/>
            <a:lstStyle/>
            <a:p>
              <a:endParaRPr lang="sv-SE"/>
            </a:p>
          </p:txBody>
        </p:sp>
        <p:sp>
          <p:nvSpPr>
            <p:cNvPr id="13342" name="Line 27"/>
            <p:cNvSpPr>
              <a:spLocks noChangeShapeType="1"/>
            </p:cNvSpPr>
            <p:nvPr/>
          </p:nvSpPr>
          <p:spPr bwMode="auto">
            <a:xfrm flipV="1">
              <a:off x="4158" y="3255"/>
              <a:ext cx="0" cy="845"/>
            </a:xfrm>
            <a:prstGeom prst="line">
              <a:avLst/>
            </a:prstGeom>
            <a:noFill/>
            <a:ln w="9525">
              <a:solidFill>
                <a:srgbClr val="FF0000"/>
              </a:solidFill>
              <a:round/>
              <a:headEnd/>
              <a:tailEnd type="triangle" w="med" len="med"/>
            </a:ln>
          </p:spPr>
          <p:txBody>
            <a:bodyPr/>
            <a:lstStyle/>
            <a:p>
              <a:endParaRPr lang="sv-SE"/>
            </a:p>
          </p:txBody>
        </p:sp>
        <p:sp>
          <p:nvSpPr>
            <p:cNvPr id="13343" name="AutoShape 28"/>
            <p:cNvSpPr>
              <a:spLocks/>
            </p:cNvSpPr>
            <p:nvPr/>
          </p:nvSpPr>
          <p:spPr bwMode="auto">
            <a:xfrm rot="-5400000">
              <a:off x="7196" y="3210"/>
              <a:ext cx="469" cy="935"/>
            </a:xfrm>
            <a:prstGeom prst="rightBrace">
              <a:avLst>
                <a:gd name="adj1" fmla="val 16613"/>
                <a:gd name="adj2" fmla="val 48273"/>
              </a:avLst>
            </a:prstGeom>
            <a:noFill/>
            <a:ln w="19050">
              <a:solidFill>
                <a:srgbClr val="FF0000"/>
              </a:solidFill>
              <a:round/>
              <a:headEnd/>
              <a:tailEnd/>
            </a:ln>
          </p:spPr>
          <p:txBody>
            <a:bodyPr/>
            <a:lstStyle/>
            <a:p>
              <a:endParaRPr lang="sv-SE"/>
            </a:p>
          </p:txBody>
        </p:sp>
      </p:grpSp>
      <p:sp>
        <p:nvSpPr>
          <p:cNvPr id="13320" name="AutoShape 30"/>
          <p:cNvSpPr>
            <a:spLocks noChangeArrowheads="1"/>
          </p:cNvSpPr>
          <p:nvPr/>
        </p:nvSpPr>
        <p:spPr bwMode="auto">
          <a:xfrm>
            <a:off x="1692275" y="1557338"/>
            <a:ext cx="1295400" cy="685800"/>
          </a:xfrm>
          <a:prstGeom prst="flowChartAlternateProcess">
            <a:avLst/>
          </a:prstGeom>
          <a:solidFill>
            <a:srgbClr val="CCFFCC">
              <a:alpha val="52156"/>
            </a:srgbClr>
          </a:solidFill>
          <a:ln w="9525">
            <a:solidFill>
              <a:srgbClr val="000000"/>
            </a:solidFill>
            <a:miter lim="800000"/>
            <a:headEnd/>
            <a:tailEnd/>
          </a:ln>
        </p:spPr>
        <p:txBody>
          <a:bodyPr/>
          <a:lstStyle/>
          <a:p>
            <a:pPr algn="ctr"/>
            <a:r>
              <a:rPr lang="sv-SE" sz="1200">
                <a:cs typeface="Times New Roman" charset="0"/>
              </a:rPr>
              <a:t>Underställning </a:t>
            </a:r>
          </a:p>
        </p:txBody>
      </p:sp>
      <p:sp>
        <p:nvSpPr>
          <p:cNvPr id="13321" name="Rectangle 31"/>
          <p:cNvSpPr>
            <a:spLocks noChangeArrowheads="1"/>
          </p:cNvSpPr>
          <p:nvPr/>
        </p:nvSpPr>
        <p:spPr bwMode="auto">
          <a:xfrm>
            <a:off x="-57150" y="1143000"/>
            <a:ext cx="9144000" cy="0"/>
          </a:xfrm>
          <a:prstGeom prst="rect">
            <a:avLst/>
          </a:prstGeom>
          <a:noFill/>
          <a:ln w="9525">
            <a:noFill/>
            <a:miter lim="800000"/>
            <a:headEnd/>
            <a:tailEnd/>
          </a:ln>
        </p:spPr>
        <p:txBody>
          <a:bodyPr wrap="none" anchor="ctr">
            <a:spAutoFit/>
          </a:bodyPr>
          <a:lstStyle/>
          <a:p>
            <a:endParaRPr lang="sv-SE"/>
          </a:p>
        </p:txBody>
      </p:sp>
      <p:sp>
        <p:nvSpPr>
          <p:cNvPr id="13322" name="Rectangle 32"/>
          <p:cNvSpPr>
            <a:spLocks noChangeArrowheads="1"/>
          </p:cNvSpPr>
          <p:nvPr/>
        </p:nvSpPr>
        <p:spPr bwMode="auto">
          <a:xfrm>
            <a:off x="-57150" y="1143000"/>
            <a:ext cx="9144000" cy="0"/>
          </a:xfrm>
          <a:prstGeom prst="rect">
            <a:avLst/>
          </a:prstGeom>
          <a:noFill/>
          <a:ln w="9525">
            <a:noFill/>
            <a:miter lim="800000"/>
            <a:headEnd/>
            <a:tailEnd/>
          </a:ln>
        </p:spPr>
        <p:txBody>
          <a:bodyPr anchor="ctr">
            <a:spAutoFit/>
          </a:bodyPr>
          <a:lstStyle/>
          <a:p>
            <a:endParaRPr lang="sv-SE"/>
          </a:p>
        </p:txBody>
      </p:sp>
      <p:sp>
        <p:nvSpPr>
          <p:cNvPr id="13323" name="Rectangle 33"/>
          <p:cNvSpPr>
            <a:spLocks noChangeArrowheads="1"/>
          </p:cNvSpPr>
          <p:nvPr/>
        </p:nvSpPr>
        <p:spPr bwMode="auto">
          <a:xfrm>
            <a:off x="-514350" y="5715000"/>
            <a:ext cx="9144000" cy="0"/>
          </a:xfrm>
          <a:prstGeom prst="rect">
            <a:avLst/>
          </a:prstGeom>
          <a:noFill/>
          <a:ln w="9525">
            <a:noFill/>
            <a:miter lim="800000"/>
            <a:headEnd/>
            <a:tailEnd/>
          </a:ln>
        </p:spPr>
        <p:txBody>
          <a:bodyPr wrap="none" anchor="ctr">
            <a:spAutoFit/>
          </a:bodyPr>
          <a:lstStyle/>
          <a:p>
            <a:endParaRPr lang="sv-SE"/>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sv-SE" dirty="0" smtClean="0">
                <a:solidFill>
                  <a:schemeClr val="tx1"/>
                </a:solidFill>
              </a:rPr>
              <a:t>Miljöfallet 2 § LVU</a:t>
            </a:r>
          </a:p>
        </p:txBody>
      </p:sp>
      <p:sp>
        <p:nvSpPr>
          <p:cNvPr id="12291" name="Rectangle 3"/>
          <p:cNvSpPr>
            <a:spLocks noGrp="1" noChangeArrowheads="1"/>
          </p:cNvSpPr>
          <p:nvPr>
            <p:ph type="body" sz="quarter" idx="13"/>
          </p:nvPr>
        </p:nvSpPr>
        <p:spPr/>
        <p:txBody>
          <a:bodyPr/>
          <a:lstStyle/>
          <a:p>
            <a:pPr>
              <a:lnSpc>
                <a:spcPct val="90000"/>
              </a:lnSpc>
            </a:pPr>
            <a:r>
              <a:rPr lang="sv-SE" dirty="0" smtClean="0"/>
              <a:t>Gäller ej ofött barn. </a:t>
            </a:r>
          </a:p>
          <a:p>
            <a:pPr>
              <a:lnSpc>
                <a:spcPct val="90000"/>
              </a:lnSpc>
            </a:pPr>
            <a:r>
              <a:rPr lang="sv-SE" dirty="0" smtClean="0"/>
              <a:t>Gäller upp till 18 år</a:t>
            </a:r>
          </a:p>
          <a:p>
            <a:pPr>
              <a:lnSpc>
                <a:spcPct val="90000"/>
              </a:lnSpc>
              <a:spcBef>
                <a:spcPct val="50000"/>
              </a:spcBef>
            </a:pPr>
            <a:r>
              <a:rPr lang="sv-SE" dirty="0" smtClean="0"/>
              <a:t>Effekterna av missförhållandet i relation till aktuellt barn.</a:t>
            </a:r>
          </a:p>
          <a:p>
            <a:pPr>
              <a:lnSpc>
                <a:spcPct val="90000"/>
              </a:lnSpc>
              <a:spcBef>
                <a:spcPct val="50000"/>
              </a:spcBef>
            </a:pPr>
            <a:r>
              <a:rPr lang="sv-SE" dirty="0" smtClean="0"/>
              <a:t>Misshandel– fysisk eller psykisk</a:t>
            </a:r>
          </a:p>
          <a:p>
            <a:pPr>
              <a:lnSpc>
                <a:spcPct val="90000"/>
              </a:lnSpc>
              <a:spcBef>
                <a:spcPct val="50000"/>
              </a:spcBef>
            </a:pPr>
            <a:r>
              <a:rPr lang="sv-SE" dirty="0" smtClean="0"/>
              <a:t>Otillbörligt utnyttjande – sexuellt, pornografiskt, kroppsarbete, överkrav</a:t>
            </a:r>
          </a:p>
          <a:p>
            <a:pPr>
              <a:lnSpc>
                <a:spcPct val="90000"/>
              </a:lnSpc>
              <a:spcBef>
                <a:spcPct val="50000"/>
              </a:spcBef>
            </a:pPr>
            <a:r>
              <a:rPr lang="sv-SE" dirty="0" smtClean="0"/>
              <a:t>Brister i omsorgen - omvårdnad, psykiska behov, läkarvård, ej åldersadekvat relation, otillfredsställande miljö</a:t>
            </a:r>
          </a:p>
          <a:p>
            <a:pPr>
              <a:lnSpc>
                <a:spcPct val="90000"/>
              </a:lnSpc>
              <a:spcBef>
                <a:spcPct val="50000"/>
              </a:spcBef>
            </a:pPr>
            <a:r>
              <a:rPr lang="sv-SE" dirty="0" smtClean="0"/>
              <a:t>Annat förhållande i hemmet – annan än vårdnadshavare, svårartade relationsstörningar, placering utomlands </a:t>
            </a:r>
            <a:r>
              <a:rPr lang="sv-SE" dirty="0" err="1" smtClean="0"/>
              <a:t>pga</a:t>
            </a:r>
            <a:r>
              <a:rPr lang="sv-SE" dirty="0" smtClean="0"/>
              <a:t> äktenskap, könsstympning </a:t>
            </a:r>
            <a:r>
              <a:rPr lang="sv-SE" dirty="0" err="1" smtClean="0"/>
              <a:t>osv</a:t>
            </a:r>
            <a:endParaRPr lang="sv-SE"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0" dur="500"/>
                                        <p:tgtEl>
                                          <p:spTgt spid="1229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3" dur="500"/>
                                        <p:tgtEl>
                                          <p:spTgt spid="1229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18" dur="500"/>
                                        <p:tgtEl>
                                          <p:spTgt spid="12291">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21" dur="500"/>
                                        <p:tgtEl>
                                          <p:spTgt spid="1229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26" dur="500"/>
                                        <p:tgtEl>
                                          <p:spTgt spid="1229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animEffect transition="in" filter="blinds(horizontal)">
                                      <p:cBhvr>
                                        <p:cTn id="31"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sv-SE" dirty="0" smtClean="0">
                <a:solidFill>
                  <a:schemeClr val="tx1"/>
                </a:solidFill>
              </a:rPr>
              <a:t>Beteendefallet 3 § LVU</a:t>
            </a:r>
          </a:p>
        </p:txBody>
      </p:sp>
      <p:sp>
        <p:nvSpPr>
          <p:cNvPr id="13315" name="Rectangle 3"/>
          <p:cNvSpPr>
            <a:spLocks noGrp="1" noChangeArrowheads="1"/>
          </p:cNvSpPr>
          <p:nvPr>
            <p:ph type="body" sz="quarter" idx="13"/>
          </p:nvPr>
        </p:nvSpPr>
        <p:spPr/>
        <p:txBody>
          <a:bodyPr/>
          <a:lstStyle/>
          <a:p>
            <a:pPr>
              <a:lnSpc>
                <a:spcPct val="80000"/>
              </a:lnSpc>
            </a:pPr>
            <a:r>
              <a:rPr lang="sv-SE" dirty="0" smtClean="0"/>
              <a:t>Gäller till 21 år i vissa fall</a:t>
            </a:r>
          </a:p>
          <a:p>
            <a:pPr>
              <a:lnSpc>
                <a:spcPct val="80000"/>
              </a:lnSpc>
              <a:spcBef>
                <a:spcPct val="50000"/>
              </a:spcBef>
            </a:pPr>
            <a:r>
              <a:rPr lang="sv-SE" dirty="0" smtClean="0"/>
              <a:t>Alltid en sammantagen bedömning av hela den unges situation och vårdbehov.</a:t>
            </a:r>
          </a:p>
          <a:p>
            <a:pPr>
              <a:lnSpc>
                <a:spcPct val="80000"/>
              </a:lnSpc>
              <a:spcBef>
                <a:spcPct val="50000"/>
              </a:spcBef>
            </a:pPr>
            <a:r>
              <a:rPr lang="sv-SE" dirty="0" smtClean="0"/>
              <a:t>Missbruk av beroendeframkallande medel - alkohol, narkotika, läkemedel mer än enstaka tillfälle</a:t>
            </a:r>
          </a:p>
          <a:p>
            <a:pPr>
              <a:lnSpc>
                <a:spcPct val="80000"/>
              </a:lnSpc>
              <a:spcBef>
                <a:spcPct val="50000"/>
              </a:spcBef>
            </a:pPr>
            <a:r>
              <a:rPr lang="sv-SE" dirty="0" smtClean="0"/>
              <a:t>Brottslig verksamhet – upprepade brott som ej är bagatellartade, enstaka allvarligt brott, vårdbehov ej straff</a:t>
            </a:r>
          </a:p>
          <a:p>
            <a:pPr>
              <a:lnSpc>
                <a:spcPct val="80000"/>
              </a:lnSpc>
              <a:spcBef>
                <a:spcPct val="50000"/>
              </a:spcBef>
            </a:pPr>
            <a:r>
              <a:rPr lang="sv-SE" dirty="0" smtClean="0"/>
              <a:t>Annat socialt nedbrytande beteende – ett särskilt allvarligt brott, prostitution, anabola steroider, vistas i farlig miljö                                                                  </a:t>
            </a:r>
            <a:endParaRPr lang="sv-SE" u="sng" dirty="0" smtClean="0"/>
          </a:p>
          <a:p>
            <a:pPr>
              <a:lnSpc>
                <a:spcPct val="80000"/>
              </a:lnSpc>
              <a:spcBef>
                <a:spcPct val="50000"/>
              </a:spcBef>
            </a:pPr>
            <a:r>
              <a:rPr lang="sv-SE" dirty="0" smtClean="0"/>
              <a:t>Unga lagöverträdare – även unga mellan 18-21 kan ha behov av vårdinsatser enligt LVU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amond(in)">
                                      <p:cBhvr>
                                        <p:cTn id="7" dur="2000"/>
                                        <p:tgtEl>
                                          <p:spTgt spid="1331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diamond(in)">
                                      <p:cBhvr>
                                        <p:cTn id="10" dur="2000"/>
                                        <p:tgtEl>
                                          <p:spTgt spid="133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diamond(in)">
                                      <p:cBhvr>
                                        <p:cTn id="15" dur="2000"/>
                                        <p:tgtEl>
                                          <p:spTgt spid="133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3315">
                                            <p:txEl>
                                              <p:pRg st="3" end="3"/>
                                            </p:txEl>
                                          </p:spTgt>
                                        </p:tgtEl>
                                        <p:attrNameLst>
                                          <p:attrName>style.visibility</p:attrName>
                                        </p:attrNameLst>
                                      </p:cBhvr>
                                      <p:to>
                                        <p:strVal val="visible"/>
                                      </p:to>
                                    </p:set>
                                    <p:animEffect transition="in" filter="diamond(in)">
                                      <p:cBhvr>
                                        <p:cTn id="20" dur="2000"/>
                                        <p:tgtEl>
                                          <p:spTgt spid="1331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animEffect transition="in" filter="diamond(in)">
                                      <p:cBhvr>
                                        <p:cTn id="25" dur="2000"/>
                                        <p:tgtEl>
                                          <p:spTgt spid="1331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13315">
                                            <p:txEl>
                                              <p:pRg st="5" end="5"/>
                                            </p:txEl>
                                          </p:spTgt>
                                        </p:tgtEl>
                                        <p:attrNameLst>
                                          <p:attrName>style.visibility</p:attrName>
                                        </p:attrNameLst>
                                      </p:cBhvr>
                                      <p:to>
                                        <p:strVal val="visible"/>
                                      </p:to>
                                    </p:set>
                                    <p:animEffect transition="in" filter="diamond(in)">
                                      <p:cBhvr>
                                        <p:cTn id="30" dur="20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sv-SE" sz="2400" dirty="0" smtClean="0">
                <a:solidFill>
                  <a:schemeClr val="tx1"/>
                </a:solidFill>
              </a:rPr>
              <a:t/>
            </a:r>
            <a:br>
              <a:rPr lang="sv-SE" sz="2400" dirty="0" smtClean="0">
                <a:solidFill>
                  <a:schemeClr val="tx1"/>
                </a:solidFill>
              </a:rPr>
            </a:br>
            <a:r>
              <a:rPr lang="sv-SE" sz="2400" dirty="0" smtClean="0">
                <a:solidFill>
                  <a:schemeClr val="tx1"/>
                </a:solidFill>
              </a:rPr>
              <a:t>Påtaglig risk för att den unges hälsa eller </a:t>
            </a:r>
            <a:br>
              <a:rPr lang="sv-SE" sz="2400" dirty="0" smtClean="0">
                <a:solidFill>
                  <a:schemeClr val="tx1"/>
                </a:solidFill>
              </a:rPr>
            </a:br>
            <a:r>
              <a:rPr lang="sv-SE" sz="2400" dirty="0" smtClean="0">
                <a:solidFill>
                  <a:schemeClr val="tx1"/>
                </a:solidFill>
              </a:rPr>
              <a:t>	utveckling skadas</a:t>
            </a:r>
            <a:r>
              <a:rPr lang="sv-SE" sz="3200" dirty="0" smtClean="0">
                <a:solidFill>
                  <a:srgbClr val="CC0000"/>
                </a:solidFill>
              </a:rPr>
              <a:t/>
            </a:r>
            <a:br>
              <a:rPr lang="sv-SE" sz="3200" dirty="0" smtClean="0">
                <a:solidFill>
                  <a:srgbClr val="CC0000"/>
                </a:solidFill>
              </a:rPr>
            </a:br>
            <a:endParaRPr lang="sv-SE" sz="3200" dirty="0" smtClean="0">
              <a:solidFill>
                <a:srgbClr val="CC0000"/>
              </a:solidFill>
            </a:endParaRPr>
          </a:p>
        </p:txBody>
      </p:sp>
      <p:sp>
        <p:nvSpPr>
          <p:cNvPr id="11267" name="Rectangle 3"/>
          <p:cNvSpPr>
            <a:spLocks noGrp="1" noChangeArrowheads="1"/>
          </p:cNvSpPr>
          <p:nvPr>
            <p:ph type="body" sz="quarter" idx="13"/>
          </p:nvPr>
        </p:nvSpPr>
        <p:spPr/>
        <p:txBody>
          <a:bodyPr/>
          <a:lstStyle/>
          <a:p>
            <a:r>
              <a:rPr lang="sv-SE" sz="2400" dirty="0" smtClean="0"/>
              <a:t>Vård för att förebygga eller reparera skada</a:t>
            </a:r>
          </a:p>
          <a:p>
            <a:pPr>
              <a:spcBef>
                <a:spcPct val="50000"/>
              </a:spcBef>
            </a:pPr>
            <a:r>
              <a:rPr lang="sv-SE" sz="2400" dirty="0" smtClean="0"/>
              <a:t>Hälsa – fysisk och psykisk</a:t>
            </a:r>
          </a:p>
          <a:p>
            <a:pPr>
              <a:spcBef>
                <a:spcPct val="50000"/>
              </a:spcBef>
            </a:pPr>
            <a:r>
              <a:rPr lang="sv-SE" sz="2400" dirty="0" smtClean="0"/>
              <a:t>Behöver inte ha lett till skada än men risken måste påvisas</a:t>
            </a:r>
          </a:p>
          <a:p>
            <a:pPr>
              <a:spcBef>
                <a:spcPct val="50000"/>
              </a:spcBef>
            </a:pPr>
            <a:r>
              <a:rPr lang="sv-SE" sz="2400" dirty="0" smtClean="0"/>
              <a:t>Ej ringa, obetydlig, oklar eller avlägsen risk</a:t>
            </a:r>
          </a:p>
          <a:p>
            <a:pPr>
              <a:spcBef>
                <a:spcPct val="50000"/>
              </a:spcBef>
            </a:pPr>
            <a:r>
              <a:rPr lang="sv-SE" sz="2400" dirty="0" smtClean="0"/>
              <a:t>Barnet har ett tydligt vårdbehov</a:t>
            </a:r>
          </a:p>
          <a:p>
            <a:pPr>
              <a:spcBef>
                <a:spcPct val="50000"/>
              </a:spcBef>
            </a:pPr>
            <a:r>
              <a:rPr lang="sv-SE" sz="2400" dirty="0" smtClean="0"/>
              <a:t>Konkreta omständigheter som talar för risk för skada</a:t>
            </a:r>
          </a:p>
          <a:p>
            <a:pPr>
              <a:spcBef>
                <a:spcPct val="0"/>
              </a:spcBef>
            </a:pPr>
            <a:endParaRPr lang="sv-SE" sz="2400"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0" dur="500"/>
                                        <p:tgtEl>
                                          <p:spTgt spid="112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5" dur="500"/>
                                        <p:tgtEl>
                                          <p:spTgt spid="11267">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18" dur="500"/>
                                        <p:tgtEl>
                                          <p:spTgt spid="1126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23" dur="500"/>
                                        <p:tgtEl>
                                          <p:spTgt spid="11267">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26"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sv-SE" sz="2400" dirty="0" smtClean="0">
                <a:solidFill>
                  <a:schemeClr val="tx1"/>
                </a:solidFill>
              </a:rPr>
              <a:t>	Samtycke- Giltighet</a:t>
            </a:r>
          </a:p>
        </p:txBody>
      </p:sp>
      <p:sp>
        <p:nvSpPr>
          <p:cNvPr id="15363" name="Rectangle 3"/>
          <p:cNvSpPr>
            <a:spLocks noGrp="1" noChangeArrowheads="1"/>
          </p:cNvSpPr>
          <p:nvPr>
            <p:ph type="body" sz="quarter" idx="13"/>
          </p:nvPr>
        </p:nvSpPr>
        <p:spPr/>
        <p:txBody>
          <a:bodyPr/>
          <a:lstStyle/>
          <a:p>
            <a:pPr>
              <a:lnSpc>
                <a:spcPct val="90000"/>
              </a:lnSpc>
              <a:spcBef>
                <a:spcPct val="40000"/>
              </a:spcBef>
            </a:pPr>
            <a:r>
              <a:rPr lang="sv-SE" dirty="0" smtClean="0"/>
              <a:t>Samtycke kan återkallas</a:t>
            </a:r>
          </a:p>
          <a:p>
            <a:pPr>
              <a:lnSpc>
                <a:spcPct val="90000"/>
              </a:lnSpc>
              <a:spcBef>
                <a:spcPct val="40000"/>
              </a:spcBef>
            </a:pPr>
            <a:r>
              <a:rPr lang="sv-SE" dirty="0" smtClean="0"/>
              <a:t>Samtycke ska som regel respekteras</a:t>
            </a:r>
          </a:p>
          <a:p>
            <a:pPr>
              <a:lnSpc>
                <a:spcPct val="90000"/>
              </a:lnSpc>
              <a:spcBef>
                <a:spcPct val="40000"/>
              </a:spcBef>
            </a:pPr>
            <a:r>
              <a:rPr lang="sv-SE" dirty="0" smtClean="0"/>
              <a:t>LVU kan vara tillämpligt trots giltigt samtycke om den unge inte kan garanteras ”behövlig vård”. </a:t>
            </a:r>
          </a:p>
          <a:p>
            <a:pPr>
              <a:lnSpc>
                <a:spcPct val="90000"/>
              </a:lnSpc>
              <a:spcBef>
                <a:spcPct val="40000"/>
              </a:spcBef>
            </a:pPr>
            <a:r>
              <a:rPr lang="sv-SE" dirty="0" smtClean="0"/>
              <a:t>Risk för att samtycket återkallas – tidigare kännedom, stark press</a:t>
            </a:r>
          </a:p>
          <a:p>
            <a:pPr>
              <a:lnSpc>
                <a:spcPct val="90000"/>
              </a:lnSpc>
              <a:spcBef>
                <a:spcPct val="40000"/>
              </a:spcBef>
            </a:pPr>
            <a:r>
              <a:rPr lang="sv-SE" dirty="0" smtClean="0"/>
              <a:t>Tidsbegränsat samtycke </a:t>
            </a:r>
          </a:p>
          <a:p>
            <a:pPr>
              <a:lnSpc>
                <a:spcPct val="90000"/>
              </a:lnSpc>
              <a:spcBef>
                <a:spcPct val="40000"/>
              </a:spcBef>
            </a:pPr>
            <a:r>
              <a:rPr lang="sv-SE" dirty="0" smtClean="0"/>
              <a:t>Samtycke avseende hela den planerade vården - delsamtycke</a:t>
            </a:r>
          </a:p>
          <a:p>
            <a:pPr>
              <a:lnSpc>
                <a:spcPct val="90000"/>
              </a:lnSpc>
              <a:spcBef>
                <a:spcPct val="40000"/>
              </a:spcBef>
            </a:pPr>
            <a:r>
              <a:rPr lang="sv-SE" dirty="0" smtClean="0"/>
              <a:t>Vårdnadshavaren befaras </a:t>
            </a:r>
            <a:r>
              <a:rPr lang="sv-SE" dirty="0" err="1" smtClean="0"/>
              <a:t>ingripa-</a:t>
            </a:r>
            <a:r>
              <a:rPr lang="sv-SE" dirty="0" smtClean="0"/>
              <a:t> störa vården, lova men inte hålla</a:t>
            </a:r>
          </a:p>
          <a:p>
            <a:pPr>
              <a:lnSpc>
                <a:spcPct val="90000"/>
              </a:lnSpc>
              <a:spcBef>
                <a:spcPct val="40000"/>
              </a:spcBef>
            </a:pPr>
            <a:r>
              <a:rPr lang="sv-SE" dirty="0" smtClean="0"/>
              <a:t>Samtycket bör vara skriftligt, gärna på vårdplanen</a:t>
            </a:r>
          </a:p>
          <a:p>
            <a:pPr>
              <a:lnSpc>
                <a:spcPct val="90000"/>
              </a:lnSpc>
            </a:pPr>
            <a:endParaRPr lang="sv-SE" sz="1600"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amond(in)">
                                      <p:cBhvr>
                                        <p:cTn id="7" dur="2000"/>
                                        <p:tgtEl>
                                          <p:spTgt spid="1536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diamond(in)">
                                      <p:cBhvr>
                                        <p:cTn id="10" dur="2000"/>
                                        <p:tgtEl>
                                          <p:spTgt spid="153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diamond(in)">
                                      <p:cBhvr>
                                        <p:cTn id="15" dur="2000"/>
                                        <p:tgtEl>
                                          <p:spTgt spid="1536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5363">
                                            <p:txEl>
                                              <p:pRg st="3" end="3"/>
                                            </p:txEl>
                                          </p:spTgt>
                                        </p:tgtEl>
                                        <p:attrNameLst>
                                          <p:attrName>style.visibility</p:attrName>
                                        </p:attrNameLst>
                                      </p:cBhvr>
                                      <p:to>
                                        <p:strVal val="visible"/>
                                      </p:to>
                                    </p:set>
                                    <p:animEffect transition="in" filter="diamond(in)">
                                      <p:cBhvr>
                                        <p:cTn id="20" dur="2000"/>
                                        <p:tgtEl>
                                          <p:spTgt spid="15363">
                                            <p:txEl>
                                              <p:pRg st="3" end="3"/>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Effect transition="in" filter="diamond(in)">
                                      <p:cBhvr>
                                        <p:cTn id="23" dur="2000"/>
                                        <p:tgtEl>
                                          <p:spTgt spid="1536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5363">
                                            <p:txEl>
                                              <p:pRg st="5" end="5"/>
                                            </p:txEl>
                                          </p:spTgt>
                                        </p:tgtEl>
                                        <p:attrNameLst>
                                          <p:attrName>style.visibility</p:attrName>
                                        </p:attrNameLst>
                                      </p:cBhvr>
                                      <p:to>
                                        <p:strVal val="visible"/>
                                      </p:to>
                                    </p:set>
                                    <p:animEffect transition="in" filter="diamond(in)">
                                      <p:cBhvr>
                                        <p:cTn id="28" dur="2000"/>
                                        <p:tgtEl>
                                          <p:spTgt spid="1536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5363">
                                            <p:txEl>
                                              <p:pRg st="6" end="6"/>
                                            </p:txEl>
                                          </p:spTgt>
                                        </p:tgtEl>
                                        <p:attrNameLst>
                                          <p:attrName>style.visibility</p:attrName>
                                        </p:attrNameLst>
                                      </p:cBhvr>
                                      <p:to>
                                        <p:strVal val="visible"/>
                                      </p:to>
                                    </p:set>
                                    <p:animEffect transition="in" filter="diamond(in)">
                                      <p:cBhvr>
                                        <p:cTn id="33" dur="2000"/>
                                        <p:tgtEl>
                                          <p:spTgt spid="1536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5363">
                                            <p:txEl>
                                              <p:pRg st="7" end="7"/>
                                            </p:txEl>
                                          </p:spTgt>
                                        </p:tgtEl>
                                        <p:attrNameLst>
                                          <p:attrName>style.visibility</p:attrName>
                                        </p:attrNameLst>
                                      </p:cBhvr>
                                      <p:to>
                                        <p:strVal val="visible"/>
                                      </p:to>
                                    </p:set>
                                    <p:animEffect transition="in" filter="diamond(in)">
                                      <p:cBhvr>
                                        <p:cTn id="38" dur="20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sv-SE" sz="2800" dirty="0" smtClean="0">
                <a:solidFill>
                  <a:schemeClr val="tx1"/>
                </a:solidFill>
              </a:rPr>
              <a:t>	Omedelbart omhändertagande </a:t>
            </a:r>
          </a:p>
        </p:txBody>
      </p:sp>
      <p:sp>
        <p:nvSpPr>
          <p:cNvPr id="16387" name="Rectangle 3"/>
          <p:cNvSpPr>
            <a:spLocks noGrp="1" noChangeArrowheads="1"/>
          </p:cNvSpPr>
          <p:nvPr>
            <p:ph type="body" sz="quarter" idx="13"/>
          </p:nvPr>
        </p:nvSpPr>
        <p:spPr/>
        <p:txBody>
          <a:bodyPr/>
          <a:lstStyle/>
          <a:p>
            <a:pPr marL="609600" indent="-609600">
              <a:lnSpc>
                <a:spcPct val="80000"/>
              </a:lnSpc>
              <a:spcBef>
                <a:spcPct val="50000"/>
              </a:spcBef>
            </a:pPr>
            <a:r>
              <a:rPr lang="sv-SE" sz="2400" dirty="0" smtClean="0"/>
              <a:t>Sannolikt att vård med stöd av LVU behövs</a:t>
            </a:r>
          </a:p>
          <a:p>
            <a:pPr marL="609600" indent="-609600">
              <a:lnSpc>
                <a:spcPct val="80000"/>
              </a:lnSpc>
              <a:spcBef>
                <a:spcPct val="50000"/>
              </a:spcBef>
            </a:pPr>
            <a:r>
              <a:rPr lang="sv-SE" sz="2400" dirty="0" smtClean="0"/>
              <a:t>Rättens beslut om vård kan inte avvaktas på grund av</a:t>
            </a:r>
          </a:p>
          <a:p>
            <a:pPr marL="990600" lvl="1" indent="-533400">
              <a:lnSpc>
                <a:spcPct val="80000"/>
              </a:lnSpc>
              <a:buSzPct val="65000"/>
              <a:buFont typeface="Trebuchet MS" charset="0"/>
              <a:buBlip>
                <a:blip r:embed="rId3"/>
              </a:buBlip>
            </a:pPr>
            <a:r>
              <a:rPr lang="sv-SE" sz="2400" dirty="0" smtClean="0">
                <a:solidFill>
                  <a:srgbClr val="000099"/>
                </a:solidFill>
              </a:rPr>
              <a:t>Vårdbehovet är akut</a:t>
            </a:r>
            <a:r>
              <a:rPr lang="sv-SE" sz="2400" dirty="0" smtClean="0"/>
              <a:t> –omedelbar läkarvård, omedelbart skyddsbehov, akut missbruk, upprepad kriminalitet, avviken</a:t>
            </a:r>
          </a:p>
          <a:p>
            <a:pPr marL="990600" lvl="1" indent="-533400">
              <a:lnSpc>
                <a:spcPct val="80000"/>
              </a:lnSpc>
              <a:buSzPct val="65000"/>
              <a:buFont typeface="Trebuchet MS" charset="0"/>
              <a:buBlip>
                <a:blip r:embed="rId3"/>
              </a:buBlip>
            </a:pPr>
            <a:r>
              <a:rPr lang="sv-SE" sz="2400" dirty="0" smtClean="0">
                <a:solidFill>
                  <a:srgbClr val="000099"/>
                </a:solidFill>
              </a:rPr>
              <a:t>Utredningen kan allvarligt försvåras</a:t>
            </a:r>
            <a:r>
              <a:rPr lang="sv-SE" sz="2400" dirty="0" smtClean="0"/>
              <a:t> – starka skäl för vårdbehov enligt LVU, allvarliga försök att genomföra utredning har misslyckats, </a:t>
            </a:r>
          </a:p>
          <a:p>
            <a:pPr marL="990600" lvl="1" indent="-533400">
              <a:lnSpc>
                <a:spcPct val="80000"/>
              </a:lnSpc>
              <a:buSzPct val="65000"/>
              <a:buFont typeface="Trebuchet MS" charset="0"/>
              <a:buBlip>
                <a:blip r:embed="rId3"/>
              </a:buBlip>
            </a:pPr>
            <a:r>
              <a:rPr lang="sv-SE" sz="2400" dirty="0" smtClean="0">
                <a:solidFill>
                  <a:srgbClr val="000099"/>
                </a:solidFill>
              </a:rPr>
              <a:t>Vidare åtgärder kan hindras</a:t>
            </a:r>
            <a:r>
              <a:rPr lang="sv-SE" sz="2400" dirty="0" smtClean="0"/>
              <a:t> – verkställighet förhindras, risk att barnet skickas utomlands, överenskommen nödvändig vård stoppas</a:t>
            </a:r>
          </a:p>
          <a:p>
            <a:pPr marL="990600" lvl="1" indent="-533400">
              <a:lnSpc>
                <a:spcPct val="80000"/>
              </a:lnSpc>
              <a:buFontTx/>
              <a:buNone/>
            </a:pPr>
            <a:endParaRPr lang="sv-SE" sz="1800"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amond(in)">
                                      <p:cBhvr>
                                        <p:cTn id="7" dur="2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diamond(in)">
                                      <p:cBhvr>
                                        <p:cTn id="12" dur="20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diamond(in)">
                                      <p:cBhvr>
                                        <p:cTn id="17" dur="2000"/>
                                        <p:tgtEl>
                                          <p:spTgt spid="16387">
                                            <p:txEl>
                                              <p:pRg st="2" end="2"/>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diamond(in)">
                                      <p:cBhvr>
                                        <p:cTn id="20" dur="2000"/>
                                        <p:tgtEl>
                                          <p:spTgt spid="16387">
                                            <p:txEl>
                                              <p:pRg st="3" end="3"/>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Effect transition="in" filter="diamond(in)">
                                      <p:cBhvr>
                                        <p:cTn id="23" dur="20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sv-SE" dirty="0" smtClean="0"/>
              <a:t>		När är LVM tillämplig (4 §)?</a:t>
            </a:r>
            <a:endParaRPr lang="en-US" dirty="0" smtClean="0"/>
          </a:p>
        </p:txBody>
      </p:sp>
      <p:sp>
        <p:nvSpPr>
          <p:cNvPr id="20483" name="Rectangle 3"/>
          <p:cNvSpPr>
            <a:spLocks noGrp="1" noChangeArrowheads="1"/>
          </p:cNvSpPr>
          <p:nvPr>
            <p:ph type="body" sz="quarter" idx="13"/>
          </p:nvPr>
        </p:nvSpPr>
        <p:spPr/>
        <p:txBody>
          <a:bodyPr/>
          <a:lstStyle/>
          <a:p>
            <a:pPr marL="457200" indent="-457200" algn="l" eaLnBrk="1" hangingPunct="1">
              <a:lnSpc>
                <a:spcPct val="80000"/>
              </a:lnSpc>
              <a:buAutoNum type="arabicPeriod"/>
            </a:pPr>
            <a:r>
              <a:rPr lang="en-US" sz="2400" dirty="0" err="1" smtClean="0"/>
              <a:t>fortgående</a:t>
            </a:r>
            <a:r>
              <a:rPr lang="en-US" sz="2400" dirty="0" smtClean="0"/>
              <a:t> </a:t>
            </a:r>
            <a:r>
              <a:rPr lang="en-US" sz="2400" dirty="0" err="1" smtClean="0"/>
              <a:t>missbruk</a:t>
            </a:r>
            <a:r>
              <a:rPr lang="en-US" sz="2400" dirty="0" smtClean="0"/>
              <a:t> </a:t>
            </a:r>
            <a:r>
              <a:rPr lang="en-US" sz="2400" dirty="0" err="1" smtClean="0"/>
              <a:t>av</a:t>
            </a:r>
            <a:r>
              <a:rPr lang="en-US" sz="2400" dirty="0" smtClean="0"/>
              <a:t> </a:t>
            </a:r>
            <a:r>
              <a:rPr lang="en-US" sz="2400" dirty="0" err="1" smtClean="0"/>
              <a:t>alkohol</a:t>
            </a:r>
            <a:r>
              <a:rPr lang="en-US" sz="2400" dirty="0" smtClean="0"/>
              <a:t>, </a:t>
            </a:r>
            <a:r>
              <a:rPr lang="en-US" sz="2400" dirty="0" err="1" smtClean="0"/>
              <a:t>narkotika</a:t>
            </a:r>
            <a:r>
              <a:rPr lang="en-US" sz="2400" dirty="0" smtClean="0"/>
              <a:t> </a:t>
            </a:r>
            <a:r>
              <a:rPr lang="en-US" sz="2400" dirty="0" err="1" smtClean="0"/>
              <a:t>eller</a:t>
            </a:r>
            <a:r>
              <a:rPr lang="en-US" sz="2400" dirty="0" smtClean="0"/>
              <a:t> </a:t>
            </a:r>
            <a:r>
              <a:rPr lang="en-US" sz="2400" dirty="0" err="1" smtClean="0"/>
              <a:t>flyktiga</a:t>
            </a:r>
            <a:r>
              <a:rPr lang="en-US" sz="2400" dirty="0" smtClean="0"/>
              <a:t> </a:t>
            </a:r>
            <a:r>
              <a:rPr lang="en-US" sz="2400" dirty="0" err="1" smtClean="0"/>
              <a:t>lösningsmedel</a:t>
            </a:r>
            <a:r>
              <a:rPr lang="en-US" sz="2400" dirty="0" smtClean="0"/>
              <a:t> OCH </a:t>
            </a:r>
            <a:r>
              <a:rPr lang="en-US" sz="2400" dirty="0" err="1" smtClean="0"/>
              <a:t>behov</a:t>
            </a:r>
            <a:r>
              <a:rPr lang="en-US" sz="2400" dirty="0" smtClean="0"/>
              <a:t> </a:t>
            </a:r>
            <a:r>
              <a:rPr lang="en-US" sz="2400" dirty="0" err="1" smtClean="0"/>
              <a:t>av</a:t>
            </a:r>
            <a:r>
              <a:rPr lang="en-US" sz="2400" dirty="0" smtClean="0"/>
              <a:t> </a:t>
            </a:r>
            <a:r>
              <a:rPr lang="en-US" sz="2400" dirty="0" err="1" smtClean="0"/>
              <a:t>vård</a:t>
            </a:r>
            <a:r>
              <a:rPr lang="en-US" sz="2400" dirty="0" smtClean="0"/>
              <a:t> </a:t>
            </a:r>
            <a:r>
              <a:rPr lang="en-US" sz="2400" dirty="0" err="1" smtClean="0"/>
              <a:t>för</a:t>
            </a:r>
            <a:r>
              <a:rPr lang="en-US" sz="2400" dirty="0" smtClean="0"/>
              <a:t> </a:t>
            </a:r>
            <a:r>
              <a:rPr lang="en-US" sz="2400" dirty="0" err="1" smtClean="0"/>
              <a:t>att</a:t>
            </a:r>
            <a:r>
              <a:rPr lang="en-US" sz="2400" dirty="0" smtClean="0"/>
              <a:t> </a:t>
            </a:r>
            <a:r>
              <a:rPr lang="en-US" sz="2400" dirty="0" err="1" smtClean="0"/>
              <a:t>komma</a:t>
            </a:r>
            <a:r>
              <a:rPr lang="en-US" sz="2400" dirty="0" smtClean="0"/>
              <a:t> </a:t>
            </a:r>
            <a:r>
              <a:rPr lang="en-US" sz="2400" dirty="0" err="1" smtClean="0"/>
              <a:t>ifrån</a:t>
            </a:r>
            <a:r>
              <a:rPr lang="en-US" sz="2400" dirty="0" smtClean="0"/>
              <a:t> </a:t>
            </a:r>
            <a:r>
              <a:rPr lang="en-US" sz="2400" dirty="0" err="1" smtClean="0"/>
              <a:t>sitt</a:t>
            </a:r>
            <a:r>
              <a:rPr lang="en-US" sz="2400" dirty="0" smtClean="0"/>
              <a:t> </a:t>
            </a:r>
            <a:r>
              <a:rPr lang="en-US" sz="2400" dirty="0" err="1" smtClean="0"/>
              <a:t>missbruk</a:t>
            </a:r>
            <a:r>
              <a:rPr lang="en-US" sz="2400" dirty="0" smtClean="0"/>
              <a:t>,</a:t>
            </a:r>
          </a:p>
          <a:p>
            <a:pPr marL="457200" indent="-457200" algn="l" eaLnBrk="1" hangingPunct="1">
              <a:lnSpc>
                <a:spcPct val="80000"/>
              </a:lnSpc>
              <a:buAutoNum type="arabicPeriod"/>
            </a:pPr>
            <a:r>
              <a:rPr lang="en-US" sz="2400" dirty="0" err="1" smtClean="0"/>
              <a:t>vårdbehovet</a:t>
            </a:r>
            <a:r>
              <a:rPr lang="en-US" sz="2400" dirty="0" smtClean="0"/>
              <a:t> </a:t>
            </a:r>
            <a:r>
              <a:rPr lang="en-US" sz="2400" dirty="0" err="1" smtClean="0"/>
              <a:t>inte</a:t>
            </a:r>
            <a:r>
              <a:rPr lang="en-US" sz="2400" dirty="0" smtClean="0"/>
              <a:t> </a:t>
            </a:r>
            <a:r>
              <a:rPr lang="en-US" sz="2400" dirty="0" err="1" smtClean="0"/>
              <a:t>kan</a:t>
            </a:r>
            <a:r>
              <a:rPr lang="en-US" sz="2400" dirty="0" smtClean="0"/>
              <a:t> </a:t>
            </a:r>
            <a:r>
              <a:rPr lang="en-US" sz="2400" dirty="0" err="1" smtClean="0"/>
              <a:t>tillgodoses</a:t>
            </a:r>
            <a:r>
              <a:rPr lang="en-US" sz="2400" dirty="0" smtClean="0"/>
              <a:t> </a:t>
            </a:r>
            <a:r>
              <a:rPr lang="en-US" sz="2400" dirty="0" err="1" smtClean="0"/>
              <a:t>enligt</a:t>
            </a:r>
            <a:r>
              <a:rPr lang="en-US" sz="2400" dirty="0" smtClean="0"/>
              <a:t> </a:t>
            </a:r>
            <a:r>
              <a:rPr lang="en-US" sz="2400" dirty="0" err="1" smtClean="0"/>
              <a:t>SoL</a:t>
            </a:r>
            <a:r>
              <a:rPr lang="en-US" sz="2400" dirty="0" smtClean="0"/>
              <a:t> </a:t>
            </a:r>
            <a:r>
              <a:rPr lang="en-US" sz="2400" dirty="0" err="1" smtClean="0"/>
              <a:t>eller</a:t>
            </a:r>
            <a:r>
              <a:rPr lang="en-US" sz="2400" dirty="0" smtClean="0"/>
              <a:t> </a:t>
            </a:r>
            <a:r>
              <a:rPr lang="en-US" sz="2400" dirty="0" err="1" smtClean="0"/>
              <a:t>på</a:t>
            </a:r>
            <a:r>
              <a:rPr lang="en-US" sz="2400" dirty="0" smtClean="0"/>
              <a:t> </a:t>
            </a:r>
            <a:r>
              <a:rPr lang="en-US" sz="2400" dirty="0" err="1" smtClean="0"/>
              <a:t>något</a:t>
            </a:r>
            <a:r>
              <a:rPr lang="en-US" sz="2400" dirty="0" smtClean="0"/>
              <a:t> </a:t>
            </a:r>
            <a:r>
              <a:rPr lang="en-US" sz="2400" dirty="0" err="1" smtClean="0"/>
              <a:t>annat</a:t>
            </a:r>
            <a:r>
              <a:rPr lang="en-US" sz="2400" dirty="0" smtClean="0"/>
              <a:t> </a:t>
            </a:r>
            <a:r>
              <a:rPr lang="en-US" sz="2400" dirty="0" err="1" smtClean="0"/>
              <a:t>sätt</a:t>
            </a:r>
            <a:r>
              <a:rPr lang="en-US" sz="2400" dirty="0" smtClean="0"/>
              <a:t>, </a:t>
            </a:r>
            <a:r>
              <a:rPr lang="en-US" sz="2400" dirty="0" err="1" smtClean="0"/>
              <a:t>och</a:t>
            </a:r>
            <a:endParaRPr lang="en-US" sz="2400" dirty="0" smtClean="0"/>
          </a:p>
          <a:p>
            <a:pPr marL="457200" indent="-457200" algn="l" eaLnBrk="1" hangingPunct="1">
              <a:lnSpc>
                <a:spcPct val="80000"/>
              </a:lnSpc>
              <a:buAutoNum type="arabicPeriod"/>
            </a:pPr>
            <a:r>
              <a:rPr lang="en-US" sz="2400" dirty="0" smtClean="0"/>
              <a:t>a) den </a:t>
            </a:r>
            <a:r>
              <a:rPr lang="en-US" sz="2400" dirty="0" err="1" smtClean="0"/>
              <a:t>fysiska</a:t>
            </a:r>
            <a:r>
              <a:rPr lang="en-US" sz="2400" dirty="0" smtClean="0"/>
              <a:t> </a:t>
            </a:r>
            <a:r>
              <a:rPr lang="en-US" sz="2400" dirty="0" err="1" smtClean="0"/>
              <a:t>eller</a:t>
            </a:r>
            <a:r>
              <a:rPr lang="en-US" sz="2400" dirty="0" smtClean="0"/>
              <a:t> </a:t>
            </a:r>
            <a:r>
              <a:rPr lang="en-US" sz="2400" dirty="0" err="1" smtClean="0"/>
              <a:t>psykiska</a:t>
            </a:r>
            <a:r>
              <a:rPr lang="en-US" sz="2400" dirty="0" smtClean="0"/>
              <a:t> </a:t>
            </a:r>
            <a:r>
              <a:rPr lang="en-US" sz="2400" dirty="0" err="1" smtClean="0"/>
              <a:t>hälsan</a:t>
            </a:r>
            <a:r>
              <a:rPr lang="en-US" sz="2400" dirty="0" smtClean="0"/>
              <a:t> </a:t>
            </a:r>
            <a:r>
              <a:rPr lang="en-US" sz="2400" dirty="0" err="1" smtClean="0"/>
              <a:t>utsätts</a:t>
            </a:r>
            <a:r>
              <a:rPr lang="en-US" sz="2400" dirty="0" smtClean="0"/>
              <a:t> </a:t>
            </a:r>
            <a:r>
              <a:rPr lang="en-US" sz="2400" dirty="0" err="1" smtClean="0"/>
              <a:t>för</a:t>
            </a:r>
            <a:r>
              <a:rPr lang="en-US" sz="2400" dirty="0" smtClean="0"/>
              <a:t> </a:t>
            </a:r>
            <a:r>
              <a:rPr lang="en-US" sz="2400" dirty="0" err="1" smtClean="0"/>
              <a:t>allvarlig</a:t>
            </a:r>
            <a:r>
              <a:rPr lang="en-US" sz="2400" dirty="0" smtClean="0"/>
              <a:t> </a:t>
            </a:r>
            <a:r>
              <a:rPr lang="en-US" sz="2400" dirty="0" err="1" smtClean="0"/>
              <a:t>fara</a:t>
            </a:r>
            <a:r>
              <a:rPr lang="en-US" sz="2400" dirty="0" smtClean="0"/>
              <a:t>,</a:t>
            </a:r>
            <a:br>
              <a:rPr lang="en-US" sz="2400" dirty="0" smtClean="0"/>
            </a:br>
            <a:r>
              <a:rPr lang="en-US" sz="2400" dirty="0" smtClean="0"/>
              <a:t>b) </a:t>
            </a:r>
            <a:r>
              <a:rPr lang="en-US" sz="2400" dirty="0" err="1" smtClean="0"/>
              <a:t>löper</a:t>
            </a:r>
            <a:r>
              <a:rPr lang="en-US" sz="2400" dirty="0" smtClean="0"/>
              <a:t> en </a:t>
            </a:r>
            <a:r>
              <a:rPr lang="en-US" sz="2400" dirty="0" err="1" smtClean="0"/>
              <a:t>uppenbar</a:t>
            </a:r>
            <a:r>
              <a:rPr lang="en-US" sz="2400" dirty="0" smtClean="0"/>
              <a:t> risk </a:t>
            </a:r>
            <a:r>
              <a:rPr lang="en-US" sz="2400" dirty="0" err="1" smtClean="0"/>
              <a:t>att</a:t>
            </a:r>
            <a:r>
              <a:rPr lang="en-US" sz="2400" dirty="0" smtClean="0"/>
              <a:t> </a:t>
            </a:r>
            <a:r>
              <a:rPr lang="en-US" sz="2400" dirty="0" err="1" smtClean="0"/>
              <a:t>förstöra</a:t>
            </a:r>
            <a:r>
              <a:rPr lang="en-US" sz="2400" dirty="0" smtClean="0"/>
              <a:t> </a:t>
            </a:r>
            <a:r>
              <a:rPr lang="en-US" sz="2400" dirty="0" err="1" smtClean="0"/>
              <a:t>sitt</a:t>
            </a:r>
            <a:r>
              <a:rPr lang="en-US" sz="2400" dirty="0" smtClean="0"/>
              <a:t> </a:t>
            </a:r>
            <a:r>
              <a:rPr lang="en-US" sz="2400" dirty="0" err="1" smtClean="0"/>
              <a:t>liv</a:t>
            </a:r>
            <a:r>
              <a:rPr lang="en-US" sz="2400" dirty="0" smtClean="0"/>
              <a:t>, </a:t>
            </a:r>
            <a:r>
              <a:rPr lang="en-US" sz="2400" dirty="0" err="1" smtClean="0"/>
              <a:t>eller</a:t>
            </a:r>
            <a:r>
              <a:rPr lang="en-US" sz="2400" dirty="0" smtClean="0"/>
              <a:t/>
            </a:r>
            <a:br>
              <a:rPr lang="en-US" sz="2400" dirty="0" smtClean="0"/>
            </a:br>
            <a:r>
              <a:rPr lang="en-US" sz="2400" dirty="0" smtClean="0"/>
              <a:t>c) </a:t>
            </a:r>
            <a:r>
              <a:rPr lang="en-US" sz="2400" dirty="0" err="1" smtClean="0"/>
              <a:t>kan</a:t>
            </a:r>
            <a:r>
              <a:rPr lang="en-US" sz="2400" dirty="0" smtClean="0"/>
              <a:t> </a:t>
            </a:r>
            <a:r>
              <a:rPr lang="en-US" sz="2400" dirty="0" err="1" smtClean="0"/>
              <a:t>befaras</a:t>
            </a:r>
            <a:r>
              <a:rPr lang="en-US" sz="2400" dirty="0" smtClean="0"/>
              <a:t> </a:t>
            </a:r>
            <a:r>
              <a:rPr lang="en-US" sz="2400" dirty="0" err="1" smtClean="0"/>
              <a:t>komma</a:t>
            </a:r>
            <a:r>
              <a:rPr lang="en-US" sz="2400" dirty="0" smtClean="0"/>
              <a:t> </a:t>
            </a:r>
            <a:r>
              <a:rPr lang="en-US" sz="2400" dirty="0" err="1" smtClean="0"/>
              <a:t>att</a:t>
            </a:r>
            <a:r>
              <a:rPr lang="en-US" sz="2400" dirty="0" smtClean="0"/>
              <a:t> </a:t>
            </a:r>
            <a:r>
              <a:rPr lang="en-US" sz="2400" dirty="0" err="1" smtClean="0"/>
              <a:t>allvarligt</a:t>
            </a:r>
            <a:r>
              <a:rPr lang="en-US" sz="2400" dirty="0" smtClean="0"/>
              <a:t> </a:t>
            </a:r>
            <a:r>
              <a:rPr lang="en-US" sz="2400" dirty="0" err="1" smtClean="0"/>
              <a:t>skada</a:t>
            </a:r>
            <a:r>
              <a:rPr lang="en-US" sz="2400" dirty="0" smtClean="0"/>
              <a:t> sig </a:t>
            </a:r>
            <a:r>
              <a:rPr lang="en-US" sz="2400" dirty="0" err="1" smtClean="0"/>
              <a:t>själv</a:t>
            </a:r>
            <a:r>
              <a:rPr lang="en-US" sz="2400" dirty="0" smtClean="0"/>
              <a:t> </a:t>
            </a:r>
            <a:r>
              <a:rPr lang="en-US" sz="2400" dirty="0" err="1" smtClean="0"/>
              <a:t>eller</a:t>
            </a:r>
            <a:r>
              <a:rPr lang="en-US" sz="2400" dirty="0" smtClean="0"/>
              <a:t> </a:t>
            </a:r>
            <a:r>
              <a:rPr lang="en-US" sz="2400" dirty="0" err="1" smtClean="0"/>
              <a:t>någon</a:t>
            </a:r>
            <a:r>
              <a:rPr lang="en-US" sz="2400" dirty="0" smtClean="0"/>
              <a:t> </a:t>
            </a:r>
            <a:r>
              <a:rPr lang="en-US" sz="2400" dirty="0" err="1" smtClean="0"/>
              <a:t>närstående</a:t>
            </a:r>
            <a:r>
              <a:rPr lang="en-US" sz="2400" dirty="0" smtClean="0"/>
              <a:t>.</a:t>
            </a:r>
            <a:br>
              <a:rPr lang="en-US" sz="2400" dirty="0" smtClean="0"/>
            </a:br>
            <a:r>
              <a:rPr lang="en-US" sz="2400" dirty="0" smtClean="0"/>
              <a:t>   </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p:cNvSpPr>
            <a:spLocks noGrp="1"/>
          </p:cNvSpPr>
          <p:nvPr>
            <p:ph type="title"/>
          </p:nvPr>
        </p:nvSpPr>
        <p:spPr/>
        <p:txBody>
          <a:bodyPr/>
          <a:lstStyle/>
          <a:p>
            <a:r>
              <a:rPr lang="sv-SE" dirty="0" smtClean="0"/>
              <a:t>							</a:t>
            </a:r>
            <a:r>
              <a:rPr lang="sv-SE" sz="4000" dirty="0" smtClean="0"/>
              <a:t>?</a:t>
            </a:r>
          </a:p>
        </p:txBody>
      </p:sp>
      <p:sp>
        <p:nvSpPr>
          <p:cNvPr id="21507" name="Platshållare för innehåll 2"/>
          <p:cNvSpPr>
            <a:spLocks noGrp="1"/>
          </p:cNvSpPr>
          <p:nvPr>
            <p:ph type="body" sz="quarter" idx="13"/>
          </p:nvPr>
        </p:nvSpPr>
        <p:spPr/>
        <p:txBody>
          <a:bodyPr/>
          <a:lstStyle/>
          <a:p>
            <a:pPr>
              <a:buNone/>
            </a:pPr>
            <a:r>
              <a:rPr lang="sv-SE" sz="2400" dirty="0" smtClean="0"/>
              <a:t>	Anna som tidigare arbetat som advokat blir av med sitt arbete och börjar att missbruka </a:t>
            </a:r>
            <a:r>
              <a:rPr lang="sv-SE" sz="2400" dirty="0" err="1" smtClean="0"/>
              <a:t>Treo</a:t>
            </a:r>
            <a:r>
              <a:rPr lang="sv-SE" sz="2400" dirty="0" smtClean="0"/>
              <a:t>. Då hon epilepsi och blödande magsår efter sitt arbete som advokat utsätter hon sin fysiska hälsa för allvarlig fara. Hennes </a:t>
            </a:r>
            <a:r>
              <a:rPr lang="sv-SE" sz="2400" dirty="0" err="1" smtClean="0"/>
              <a:t>fd</a:t>
            </a:r>
            <a:r>
              <a:rPr lang="sv-SE" sz="2400" dirty="0" smtClean="0"/>
              <a:t> kollega ringer till socialtjänsten i Centrum och vill att man går in med ett LVM. Är detta möjligt? </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1"/>
          <p:cNvSpPr>
            <a:spLocks noGrp="1"/>
          </p:cNvSpPr>
          <p:nvPr>
            <p:ph type="title"/>
          </p:nvPr>
        </p:nvSpPr>
        <p:spPr/>
        <p:txBody>
          <a:bodyPr/>
          <a:lstStyle/>
          <a:p>
            <a:pPr algn="ctr"/>
            <a:r>
              <a:rPr lang="sv-SE" dirty="0" smtClean="0"/>
              <a:t>Upplägg:</a:t>
            </a:r>
          </a:p>
        </p:txBody>
      </p:sp>
      <p:sp>
        <p:nvSpPr>
          <p:cNvPr id="3075" name="Platshållare för innehåll 2"/>
          <p:cNvSpPr>
            <a:spLocks noGrp="1"/>
          </p:cNvSpPr>
          <p:nvPr>
            <p:ph type="body" sz="quarter" idx="13"/>
          </p:nvPr>
        </p:nvSpPr>
        <p:spPr/>
        <p:txBody>
          <a:bodyPr/>
          <a:lstStyle/>
          <a:p>
            <a:r>
              <a:rPr lang="sv-SE" sz="2400" dirty="0" smtClean="0"/>
              <a:t>Kommunallagen (1991:900)</a:t>
            </a:r>
          </a:p>
          <a:p>
            <a:r>
              <a:rPr lang="sv-SE" sz="2400" dirty="0" smtClean="0"/>
              <a:t>Socialtjänstlagen (2001:453)</a:t>
            </a:r>
          </a:p>
          <a:p>
            <a:r>
              <a:rPr lang="sv-SE" sz="2400" dirty="0" smtClean="0"/>
              <a:t>Lagen om (1990:52) med särskilda bestämmelser om vård av unga, LVU</a:t>
            </a:r>
          </a:p>
          <a:p>
            <a:r>
              <a:rPr lang="sv-SE" sz="2400" dirty="0" smtClean="0"/>
              <a:t>Lagen om (1988:870) vård av missbrukare i vissa fall, LVM</a:t>
            </a:r>
          </a:p>
          <a:p>
            <a:r>
              <a:rPr lang="sv-SE" sz="2400" dirty="0" smtClean="0"/>
              <a:t>Lagen om (1993:387) stöd och service till vissa funktionshindrade </a:t>
            </a:r>
          </a:p>
          <a:p>
            <a:r>
              <a:rPr lang="sv-SE" sz="2400" dirty="0" smtClean="0"/>
              <a:t>Sekretess</a:t>
            </a:r>
          </a:p>
          <a:p>
            <a:pPr>
              <a:buFont typeface="Times" charset="0"/>
              <a:buNone/>
            </a:pPr>
            <a:r>
              <a:rPr lang="sv-SE" dirty="0" smtClean="0"/>
              <a:t>  </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sv-SE" dirty="0" smtClean="0"/>
              <a:t>Omedelbart omhändertagande</a:t>
            </a:r>
            <a:endParaRPr lang="en-US" dirty="0" smtClean="0"/>
          </a:p>
        </p:txBody>
      </p:sp>
      <p:sp>
        <p:nvSpPr>
          <p:cNvPr id="22531" name="Rectangle 3"/>
          <p:cNvSpPr>
            <a:spLocks noGrp="1" noChangeArrowheads="1"/>
          </p:cNvSpPr>
          <p:nvPr>
            <p:ph type="body" sz="quarter" idx="13"/>
          </p:nvPr>
        </p:nvSpPr>
        <p:spPr/>
        <p:txBody>
          <a:bodyPr/>
          <a:lstStyle/>
          <a:p>
            <a:pPr marL="0" indent="0"/>
            <a:r>
              <a:rPr lang="sv-SE" sz="2400" dirty="0" smtClean="0"/>
              <a:t> Sannolikt att missbrukaren kan beredas vård med stöd av LVM, och</a:t>
            </a:r>
          </a:p>
          <a:p>
            <a:pPr marL="0" indent="0"/>
            <a:r>
              <a:rPr lang="sv-SE" sz="2400" dirty="0" smtClean="0"/>
              <a:t> Rättens beslut om vård inte kan avvaktas på grund av att </a:t>
            </a:r>
          </a:p>
          <a:p>
            <a:pPr marL="628650" indent="-274638">
              <a:buFont typeface="Wingdings" pitchFamily="2" charset="2"/>
              <a:buChar char="v"/>
            </a:pPr>
            <a:r>
              <a:rPr lang="sv-SE" sz="2400" dirty="0" smtClean="0"/>
              <a:t> missbrukaren kan antas få sitt hälsotillstånd allvarligt försämrat, om han eller hon inte får omedelbar vård, eller </a:t>
            </a:r>
          </a:p>
          <a:p>
            <a:pPr marL="628650" indent="-274638">
              <a:buFont typeface="Wingdings" pitchFamily="2" charset="2"/>
              <a:buChar char="v"/>
            </a:pPr>
            <a:r>
              <a:rPr lang="sv-SE" sz="2400" dirty="0" smtClean="0"/>
              <a:t> det finns en överhängande risk för att missbrukaren till följd av sitt tillstånd kommer att allvarligt skada sig själv eller någon närstående</a:t>
            </a:r>
            <a:r>
              <a:rPr lang="sv-SE" sz="1800" dirty="0" smtClean="0"/>
              <a:t>.</a:t>
            </a:r>
          </a:p>
          <a:p>
            <a:pPr>
              <a:buNone/>
            </a:pPr>
            <a:r>
              <a:rPr lang="sv-SE" sz="1800" dirty="0" smtClean="0"/>
              <a:t>	</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ubrik 1"/>
          <p:cNvSpPr>
            <a:spLocks noGrp="1"/>
          </p:cNvSpPr>
          <p:nvPr>
            <p:ph type="title"/>
          </p:nvPr>
        </p:nvSpPr>
        <p:spPr/>
        <p:txBody>
          <a:bodyPr/>
          <a:lstStyle/>
          <a:p>
            <a:r>
              <a:rPr lang="sv-SE" dirty="0" smtClean="0"/>
              <a:t>LSS - lagen om stöd och service till vissa funktionshindrade</a:t>
            </a:r>
          </a:p>
        </p:txBody>
      </p:sp>
      <p:sp>
        <p:nvSpPr>
          <p:cNvPr id="24579" name="Platshållare för innehåll 2"/>
          <p:cNvSpPr>
            <a:spLocks noGrp="1"/>
          </p:cNvSpPr>
          <p:nvPr>
            <p:ph type="body" sz="quarter" idx="13"/>
          </p:nvPr>
        </p:nvSpPr>
        <p:spPr/>
        <p:txBody>
          <a:bodyPr/>
          <a:lstStyle/>
          <a:p>
            <a:pPr>
              <a:lnSpc>
                <a:spcPct val="90000"/>
              </a:lnSpc>
              <a:buNone/>
            </a:pPr>
            <a:endParaRPr lang="sv-SE" sz="2400" dirty="0" smtClean="0"/>
          </a:p>
          <a:p>
            <a:pPr>
              <a:lnSpc>
                <a:spcPct val="90000"/>
              </a:lnSpc>
            </a:pPr>
            <a:r>
              <a:rPr lang="sv-SE" sz="2400" dirty="0" smtClean="0"/>
              <a:t>Ytterligare bestämmelser finns i 51 kap socialförsäkringsbalken (tidigare LASS)</a:t>
            </a:r>
          </a:p>
          <a:p>
            <a:pPr>
              <a:lnSpc>
                <a:spcPct val="90000"/>
              </a:lnSpc>
            </a:pPr>
            <a:r>
              <a:rPr lang="sv-SE" sz="2400" dirty="0" smtClean="0"/>
              <a:t>Kompletterar socialtjänstlagen</a:t>
            </a:r>
          </a:p>
          <a:p>
            <a:pPr>
              <a:lnSpc>
                <a:spcPct val="90000"/>
              </a:lnSpc>
            </a:pPr>
            <a:r>
              <a:rPr lang="sv-SE" sz="2400" dirty="0" smtClean="0"/>
              <a:t>Kommunen är huvudman för samtliga insatser med undantag för rådgivning och annat personligt stöd</a:t>
            </a:r>
          </a:p>
          <a:p>
            <a:pPr>
              <a:lnSpc>
                <a:spcPct val="90000"/>
              </a:lnSpc>
            </a:pPr>
            <a:r>
              <a:rPr lang="sv-SE" sz="2400" dirty="0" smtClean="0"/>
              <a:t>Försäkringskassan ansvarar för assistansersättning</a:t>
            </a:r>
          </a:p>
          <a:p>
            <a:pPr>
              <a:lnSpc>
                <a:spcPct val="90000"/>
              </a:lnSpc>
            </a:pPr>
            <a:r>
              <a:rPr lang="sv-SE" sz="2400" dirty="0" smtClean="0"/>
              <a:t>Pågår en översyn av insatserna enligt LSS och assistansersättningen</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ubrik 1"/>
          <p:cNvSpPr>
            <a:spLocks noGrp="1"/>
          </p:cNvSpPr>
          <p:nvPr>
            <p:ph type="title"/>
          </p:nvPr>
        </p:nvSpPr>
        <p:spPr/>
        <p:txBody>
          <a:bodyPr/>
          <a:lstStyle/>
          <a:p>
            <a:pPr algn="ctr"/>
            <a:r>
              <a:rPr lang="sv-SE" dirty="0" smtClean="0"/>
              <a:t>Personkretsen</a:t>
            </a:r>
          </a:p>
        </p:txBody>
      </p:sp>
      <p:sp>
        <p:nvSpPr>
          <p:cNvPr id="25603" name="Platshållare för innehåll 2"/>
          <p:cNvSpPr>
            <a:spLocks noGrp="1"/>
          </p:cNvSpPr>
          <p:nvPr>
            <p:ph type="body" sz="quarter" idx="13"/>
          </p:nvPr>
        </p:nvSpPr>
        <p:spPr/>
        <p:txBody>
          <a:bodyPr/>
          <a:lstStyle/>
          <a:p>
            <a:pPr>
              <a:lnSpc>
                <a:spcPct val="80000"/>
              </a:lnSpc>
              <a:buNone/>
            </a:pPr>
            <a:r>
              <a:rPr lang="sv-SE" sz="2000" dirty="0" smtClean="0"/>
              <a:t>	</a:t>
            </a:r>
            <a:r>
              <a:rPr lang="sv-SE" sz="2400" dirty="0" smtClean="0"/>
              <a:t>LSS omfattar personer med:</a:t>
            </a:r>
          </a:p>
          <a:p>
            <a:pPr>
              <a:lnSpc>
                <a:spcPct val="80000"/>
              </a:lnSpc>
              <a:buNone/>
            </a:pPr>
            <a:r>
              <a:rPr lang="sv-SE" sz="2400" dirty="0" smtClean="0"/>
              <a:t/>
            </a:r>
            <a:br>
              <a:rPr lang="sv-SE" sz="2400" dirty="0" smtClean="0"/>
            </a:br>
            <a:r>
              <a:rPr lang="sv-SE" sz="2400" dirty="0" smtClean="0"/>
              <a:t>1. utvecklingsstörning, autism eller autismliknande tillstånd,</a:t>
            </a:r>
          </a:p>
          <a:p>
            <a:pPr>
              <a:lnSpc>
                <a:spcPct val="80000"/>
              </a:lnSpc>
              <a:buNone/>
            </a:pPr>
            <a:r>
              <a:rPr lang="sv-SE" sz="2400" dirty="0" smtClean="0"/>
              <a:t/>
            </a:r>
            <a:br>
              <a:rPr lang="sv-SE" sz="2400" dirty="0" smtClean="0"/>
            </a:br>
            <a:r>
              <a:rPr lang="sv-SE" sz="2400" dirty="0" smtClean="0"/>
              <a:t>2. betydande och bestående begåvningsmässigt funktionshinder efter hjärnskada i vuxen ålder föranledd av yttre våld eller kroppslig sjukdom, eller</a:t>
            </a:r>
          </a:p>
          <a:p>
            <a:pPr>
              <a:lnSpc>
                <a:spcPct val="80000"/>
              </a:lnSpc>
              <a:buNone/>
            </a:pPr>
            <a:r>
              <a:rPr lang="sv-SE" sz="2400" dirty="0" smtClean="0"/>
              <a:t/>
            </a:r>
            <a:br>
              <a:rPr lang="sv-SE" sz="2400" dirty="0" smtClean="0"/>
            </a:br>
            <a:r>
              <a:rPr lang="sv-SE" sz="2400" dirty="0" smtClean="0"/>
              <a:t>3. andra varaktiga fysiska eller psykiska funktionshinder som uppenbart inte beror på normalt åldrande, om de är stora och förorsakar betydande svårigheter i den dagliga livsföringen och därmed ett omfattande behov av stöd eller service.</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ubrik 1"/>
          <p:cNvSpPr>
            <a:spLocks noGrp="1"/>
          </p:cNvSpPr>
          <p:nvPr>
            <p:ph type="title"/>
          </p:nvPr>
        </p:nvSpPr>
        <p:spPr/>
        <p:txBody>
          <a:bodyPr/>
          <a:lstStyle/>
          <a:p>
            <a:pPr algn="ctr"/>
            <a:r>
              <a:rPr lang="sv-SE" dirty="0" smtClean="0"/>
              <a:t>Insatser enligt LSS </a:t>
            </a:r>
          </a:p>
        </p:txBody>
      </p:sp>
      <p:sp>
        <p:nvSpPr>
          <p:cNvPr id="26627" name="Platshållare för innehåll 2"/>
          <p:cNvSpPr>
            <a:spLocks noGrp="1"/>
          </p:cNvSpPr>
          <p:nvPr>
            <p:ph type="body" sz="quarter" idx="13"/>
          </p:nvPr>
        </p:nvSpPr>
        <p:spPr/>
        <p:txBody>
          <a:bodyPr/>
          <a:lstStyle/>
          <a:p>
            <a:pPr>
              <a:buNone/>
            </a:pPr>
            <a:r>
              <a:rPr lang="sv-SE" sz="1600" dirty="0" smtClean="0">
                <a:cs typeface="Times New Roman" charset="0"/>
              </a:rPr>
              <a:t>1. rådgivning och annat personligt stöd</a:t>
            </a:r>
          </a:p>
          <a:p>
            <a:pPr>
              <a:buNone/>
            </a:pPr>
            <a:r>
              <a:rPr lang="sv-SE" sz="1600" dirty="0" smtClean="0">
                <a:cs typeface="Times New Roman" charset="0"/>
              </a:rPr>
              <a:t>2. biträde av personlig assistent eller ekonomiskt stöd till skäliga kostnader för sådan assistans, till den del behovet av stöd inte täcks av beviljade assistanstimmar enligt 51 kap. socialförsäkringsbalken,</a:t>
            </a:r>
          </a:p>
          <a:p>
            <a:pPr>
              <a:buNone/>
            </a:pPr>
            <a:r>
              <a:rPr lang="sv-SE" sz="1600" dirty="0" smtClean="0">
                <a:cs typeface="Times New Roman" charset="0"/>
              </a:rPr>
              <a:t>3. ledsagarservice,</a:t>
            </a:r>
          </a:p>
          <a:p>
            <a:pPr>
              <a:buNone/>
            </a:pPr>
            <a:r>
              <a:rPr lang="sv-SE" sz="1600" dirty="0" smtClean="0">
                <a:cs typeface="Times New Roman" charset="0"/>
              </a:rPr>
              <a:t>4. biträde av kontaktperson,</a:t>
            </a:r>
          </a:p>
          <a:p>
            <a:pPr>
              <a:buNone/>
            </a:pPr>
            <a:r>
              <a:rPr lang="sv-SE" sz="1600" dirty="0" smtClean="0">
                <a:cs typeface="Times New Roman" charset="0"/>
              </a:rPr>
              <a:t>5. avlösarservice i hemmet,</a:t>
            </a:r>
          </a:p>
          <a:p>
            <a:pPr>
              <a:buNone/>
            </a:pPr>
            <a:r>
              <a:rPr lang="sv-SE" sz="1600" dirty="0" smtClean="0">
                <a:cs typeface="Times New Roman" charset="0"/>
              </a:rPr>
              <a:t>6. korttidsvistelse utanför det egna hemmet,</a:t>
            </a:r>
          </a:p>
          <a:p>
            <a:pPr>
              <a:buNone/>
            </a:pPr>
            <a:r>
              <a:rPr lang="sv-SE" sz="1600" dirty="0" smtClean="0">
                <a:cs typeface="Times New Roman" charset="0"/>
              </a:rPr>
              <a:t>7. korttidstillsyn för skolungdom</a:t>
            </a:r>
          </a:p>
          <a:p>
            <a:pPr>
              <a:buNone/>
            </a:pPr>
            <a:r>
              <a:rPr lang="sv-SE" sz="1600" dirty="0" smtClean="0">
                <a:cs typeface="Times New Roman" charset="0"/>
              </a:rPr>
              <a:t>8. boende i familjehem eller bostad med särskild service för barn eller ungdomar</a:t>
            </a:r>
          </a:p>
          <a:p>
            <a:pPr>
              <a:buNone/>
            </a:pPr>
            <a:r>
              <a:rPr lang="sv-SE" sz="1600" dirty="0" smtClean="0">
                <a:cs typeface="Times New Roman" charset="0"/>
              </a:rPr>
              <a:t>9. bostad med särskild service för vuxna eller annan särskilt anpassad bostad för vuxna,</a:t>
            </a:r>
          </a:p>
          <a:p>
            <a:pPr>
              <a:buNone/>
            </a:pPr>
            <a:r>
              <a:rPr lang="sv-SE" sz="1600" dirty="0" smtClean="0">
                <a:cs typeface="Times New Roman" charset="0"/>
              </a:rPr>
              <a:t>10. daglig verksamhet för personer i yrkesverksam ålder som saknar förvärvsarbete och inte utbildar sig. </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r>
              <a:rPr lang="sv-SE" dirty="0" smtClean="0"/>
              <a:t>Vad är sekretess?</a:t>
            </a:r>
            <a:endParaRPr lang="en-US" dirty="0" smtClean="0"/>
          </a:p>
        </p:txBody>
      </p:sp>
      <p:sp>
        <p:nvSpPr>
          <p:cNvPr id="29699" name="Rectangle 3"/>
          <p:cNvSpPr>
            <a:spLocks noGrp="1" noChangeArrowheads="1"/>
          </p:cNvSpPr>
          <p:nvPr>
            <p:ph type="body" sz="quarter" idx="13"/>
          </p:nvPr>
        </p:nvSpPr>
        <p:spPr/>
        <p:txBody>
          <a:bodyPr/>
          <a:lstStyle/>
          <a:p>
            <a:pPr marL="0" indent="0" eaLnBrk="1" hangingPunct="1">
              <a:buNone/>
            </a:pPr>
            <a:endParaRPr lang="sv-SE" dirty="0" smtClean="0"/>
          </a:p>
          <a:p>
            <a:pPr marL="0" indent="0" eaLnBrk="1" hangingPunct="1">
              <a:buNone/>
            </a:pPr>
            <a:r>
              <a:rPr lang="sv-SE" dirty="0" smtClean="0"/>
              <a:t>Ett förbud att röja en uppgift vare sig det sker muntligen, genom utlämnande av allmän handling eller på något annat sätt.  </a:t>
            </a:r>
          </a:p>
          <a:p>
            <a:pPr eaLnBrk="1" hangingPunct="1">
              <a:buFontTx/>
              <a:buNone/>
            </a:pPr>
            <a:r>
              <a:rPr lang="sv-SE" dirty="0" smtClean="0"/>
              <a:t>   (3 kap. 1 §  OSL)</a:t>
            </a:r>
          </a:p>
          <a:p>
            <a:pPr eaLnBrk="1" hangingPunct="1"/>
            <a:endParaRPr lang="en-US" dirty="0" smtClean="0"/>
          </a:p>
        </p:txBody>
      </p:sp>
      <p:pic>
        <p:nvPicPr>
          <p:cNvPr id="29700" name="Bildobjekt 3"/>
          <p:cNvPicPr>
            <a:picLocks noChangeAspect="1"/>
          </p:cNvPicPr>
          <p:nvPr/>
        </p:nvPicPr>
        <p:blipFill>
          <a:blip r:embed="rId3"/>
          <a:srcRect/>
          <a:stretch>
            <a:fillRect/>
          </a:stretch>
        </p:blipFill>
        <p:spPr bwMode="auto">
          <a:xfrm>
            <a:off x="5031831" y="2836607"/>
            <a:ext cx="3121025" cy="2898775"/>
          </a:xfrm>
          <a:prstGeom prst="rect">
            <a:avLst/>
          </a:prstGeom>
          <a:noFill/>
          <a:ln w="9525">
            <a:noFill/>
            <a:miter lim="800000"/>
            <a:headEnd/>
            <a:tailEnd/>
          </a:ln>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sv-SE" dirty="0" smtClean="0"/>
              <a:t>För vem gäller sekretessen?</a:t>
            </a:r>
            <a:endParaRPr lang="en-US" dirty="0" smtClean="0"/>
          </a:p>
        </p:txBody>
      </p:sp>
      <p:sp>
        <p:nvSpPr>
          <p:cNvPr id="30723" name="Rectangle 3"/>
          <p:cNvSpPr>
            <a:spLocks noGrp="1" noChangeArrowheads="1"/>
          </p:cNvSpPr>
          <p:nvPr>
            <p:ph type="body" sz="quarter" idx="13"/>
          </p:nvPr>
        </p:nvSpPr>
        <p:spPr/>
        <p:txBody>
          <a:bodyPr/>
          <a:lstStyle/>
          <a:p>
            <a:pPr marL="0" indent="0" eaLnBrk="1" hangingPunct="1">
              <a:lnSpc>
                <a:spcPct val="90000"/>
              </a:lnSpc>
              <a:buNone/>
            </a:pPr>
            <a:r>
              <a:rPr lang="sv-SE" sz="2400" dirty="0" smtClean="0"/>
              <a:t>Myndighet där uppgiften är sekretessbelagd samt person som på grund av anställning eller uppdrag hos myndigheten, tjänsteplikt eller på annan liknande grund för det allmännas räkning deltar eller har deltagit i myndighetens verksamhet och därvid har fått kännedom om uppgiften. </a:t>
            </a:r>
          </a:p>
          <a:p>
            <a:pPr marL="0" indent="0" eaLnBrk="1" hangingPunct="1">
              <a:lnSpc>
                <a:spcPct val="90000"/>
              </a:lnSpc>
              <a:buFontTx/>
              <a:buNone/>
            </a:pPr>
            <a:r>
              <a:rPr lang="sv-SE" sz="2400" dirty="0" smtClean="0"/>
              <a:t>Dvs. INTE tillfälliga besökare som hantverkare m.fl.</a:t>
            </a:r>
          </a:p>
          <a:p>
            <a:pPr marL="0" indent="0" eaLnBrk="1" hangingPunct="1">
              <a:buFontTx/>
              <a:buNone/>
            </a:pPr>
            <a:endParaRPr lang="sv-SE" sz="2400" dirty="0" smtClean="0"/>
          </a:p>
          <a:p>
            <a:pPr marL="0" indent="0" eaLnBrk="1" hangingPunct="1">
              <a:buFontTx/>
              <a:buNone/>
            </a:pPr>
            <a:r>
              <a:rPr lang="sv-SE" sz="2400" dirty="0" smtClean="0"/>
              <a:t>Sekretess gäller även </a:t>
            </a:r>
            <a:r>
              <a:rPr lang="sv-SE" sz="2400" u="sng" dirty="0" smtClean="0"/>
              <a:t>mellan myndigheter </a:t>
            </a:r>
            <a:r>
              <a:rPr lang="sv-SE" sz="2400" dirty="0" smtClean="0"/>
              <a:t>och i </a:t>
            </a:r>
            <a:br>
              <a:rPr lang="sv-SE" sz="2400" dirty="0" smtClean="0"/>
            </a:br>
            <a:r>
              <a:rPr lang="sv-SE" sz="2400" dirty="0" smtClean="0"/>
              <a:t>vissa fall mellan olika verksamhetsgrenar inom </a:t>
            </a:r>
            <a:br>
              <a:rPr lang="sv-SE" sz="2400" dirty="0" smtClean="0"/>
            </a:br>
            <a:r>
              <a:rPr lang="sv-SE" sz="2400" dirty="0" smtClean="0"/>
              <a:t>samma myndighet.</a:t>
            </a:r>
          </a:p>
          <a:p>
            <a:pPr eaLnBrk="1" hangingPunct="1">
              <a:lnSpc>
                <a:spcPct val="90000"/>
              </a:lnSpc>
            </a:pPr>
            <a:endParaRPr lang="en-US" sz="2400" dirty="0" smtClean="0"/>
          </a:p>
          <a:p>
            <a:pPr eaLnBrk="1" hangingPunct="1">
              <a:lnSpc>
                <a:spcPct val="90000"/>
              </a:lnSpc>
            </a:pPr>
            <a:endParaRPr lang="en-US" sz="2400" dirty="0" smtClean="0"/>
          </a:p>
        </p:txBody>
      </p:sp>
      <p:pic>
        <p:nvPicPr>
          <p:cNvPr id="30724" name="Picture 4" descr="MC900280300[1]"/>
          <p:cNvPicPr>
            <a:picLocks noChangeAspect="1" noChangeArrowheads="1"/>
          </p:cNvPicPr>
          <p:nvPr/>
        </p:nvPicPr>
        <p:blipFill>
          <a:blip r:embed="rId3"/>
          <a:srcRect/>
          <a:stretch>
            <a:fillRect/>
          </a:stretch>
        </p:blipFill>
        <p:spPr bwMode="auto">
          <a:xfrm>
            <a:off x="7092950" y="3933825"/>
            <a:ext cx="1685925" cy="2298700"/>
          </a:xfrm>
          <a:prstGeom prst="rect">
            <a:avLst/>
          </a:prstGeom>
          <a:noFill/>
          <a:ln w="9525">
            <a:noFill/>
            <a:miter lim="800000"/>
            <a:headEnd/>
            <a:tailEnd/>
          </a:ln>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sv-SE" dirty="0" err="1" smtClean="0"/>
              <a:t>Socialtjänstsekretessen-</a:t>
            </a:r>
            <a:r>
              <a:rPr lang="sv-SE" dirty="0" smtClean="0"/>
              <a:t/>
            </a:r>
            <a:br>
              <a:rPr lang="sv-SE" dirty="0" smtClean="0"/>
            </a:br>
            <a:r>
              <a:rPr lang="sv-SE" dirty="0" smtClean="0"/>
              <a:t>26 kap. 1 § OSL </a:t>
            </a:r>
          </a:p>
        </p:txBody>
      </p:sp>
      <p:sp>
        <p:nvSpPr>
          <p:cNvPr id="31747" name="Rectangle 3"/>
          <p:cNvSpPr>
            <a:spLocks noGrp="1" noChangeArrowheads="1"/>
          </p:cNvSpPr>
          <p:nvPr>
            <p:ph type="body" sz="quarter" idx="13"/>
          </p:nvPr>
        </p:nvSpPr>
        <p:spPr/>
        <p:txBody>
          <a:bodyPr/>
          <a:lstStyle/>
          <a:p>
            <a:pPr eaLnBrk="1" hangingPunct="1"/>
            <a:endParaRPr lang="sv-SE" dirty="0" smtClean="0"/>
          </a:p>
          <a:p>
            <a:pPr marL="0" indent="0" eaLnBrk="1" hangingPunct="1">
              <a:buNone/>
            </a:pPr>
            <a:r>
              <a:rPr lang="sv-SE" sz="2400" dirty="0" smtClean="0"/>
              <a:t>Sekretess gäller inom socialtjänsten för uppgift om enskilds personliga förhållanden, </a:t>
            </a:r>
            <a:r>
              <a:rPr lang="sv-SE" sz="2400" b="1" i="1" dirty="0" smtClean="0"/>
              <a:t>om det inte står klart</a:t>
            </a:r>
            <a:r>
              <a:rPr lang="sv-SE" sz="2400" dirty="0" smtClean="0"/>
              <a:t> att uppgiften kan röjas utan att den enskilde eller någon honom eller henne närstående lider men. </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ubrik 1"/>
          <p:cNvSpPr>
            <a:spLocks noGrp="1"/>
          </p:cNvSpPr>
          <p:nvPr>
            <p:ph type="title"/>
          </p:nvPr>
        </p:nvSpPr>
        <p:spPr/>
        <p:txBody>
          <a:bodyPr/>
          <a:lstStyle/>
          <a:p>
            <a:pPr algn="ctr"/>
            <a:r>
              <a:rPr lang="sv-SE" sz="4400" dirty="0" smtClean="0"/>
              <a:t>?</a:t>
            </a:r>
          </a:p>
        </p:txBody>
      </p:sp>
      <p:sp>
        <p:nvSpPr>
          <p:cNvPr id="32771" name="Platshållare för innehåll 2"/>
          <p:cNvSpPr>
            <a:spLocks noGrp="1"/>
          </p:cNvSpPr>
          <p:nvPr>
            <p:ph type="body" sz="quarter" idx="13"/>
          </p:nvPr>
        </p:nvSpPr>
        <p:spPr/>
        <p:txBody>
          <a:bodyPr/>
          <a:lstStyle/>
          <a:p>
            <a:pPr marL="0" indent="0">
              <a:buNone/>
            </a:pPr>
            <a:r>
              <a:rPr lang="sv-SE" sz="2400" dirty="0" smtClean="0"/>
              <a:t>Janne Josefsson ringer till ordföranden i individutskottet i Östra Göteborg. Han har hört ryktesvägen att ordföranden gjort ett omedelbart omhändertagande av Leif Loket Olsson och vill ta del av beslutet. Vad svarar ordföranden? </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sv-SE" dirty="0" smtClean="0"/>
              <a:t>Sekretess gäller inte för…</a:t>
            </a:r>
          </a:p>
        </p:txBody>
      </p:sp>
      <p:sp>
        <p:nvSpPr>
          <p:cNvPr id="33795" name="Rectangle 3"/>
          <p:cNvSpPr>
            <a:spLocks noGrp="1" noChangeArrowheads="1"/>
          </p:cNvSpPr>
          <p:nvPr>
            <p:ph type="body" sz="quarter" idx="13"/>
          </p:nvPr>
        </p:nvSpPr>
        <p:spPr/>
        <p:txBody>
          <a:bodyPr/>
          <a:lstStyle/>
          <a:p>
            <a:pPr eaLnBrk="1" hangingPunct="1"/>
            <a:r>
              <a:rPr lang="sv-SE" sz="2400" dirty="0" smtClean="0"/>
              <a:t>Beslut om omhändertagande</a:t>
            </a:r>
          </a:p>
          <a:p>
            <a:pPr eaLnBrk="1" hangingPunct="1"/>
            <a:r>
              <a:rPr lang="sv-SE" sz="2400" dirty="0" smtClean="0"/>
              <a:t>Beslut om vård utan samtycke</a:t>
            </a:r>
          </a:p>
          <a:p>
            <a:pPr eaLnBrk="1" hangingPunct="1"/>
            <a:r>
              <a:rPr lang="sv-SE" sz="2400" dirty="0" smtClean="0"/>
              <a:t>Beslut om sluten ungdomsvård</a:t>
            </a:r>
          </a:p>
          <a:p>
            <a:pPr eaLnBrk="1" hangingPunct="1"/>
            <a:endParaRPr lang="sv-SE" sz="2400" dirty="0" smtClean="0"/>
          </a:p>
          <a:p>
            <a:pPr marL="0" indent="0" eaLnBrk="1" hangingPunct="1">
              <a:buNone/>
            </a:pPr>
            <a:r>
              <a:rPr lang="sv-SE" sz="2800" b="1" dirty="0" smtClean="0"/>
              <a:t>Absolut sekretess gäller för</a:t>
            </a:r>
          </a:p>
          <a:p>
            <a:pPr marL="0" indent="0" eaLnBrk="1" hangingPunct="1">
              <a:buFontTx/>
              <a:buNone/>
            </a:pPr>
            <a:r>
              <a:rPr lang="sv-SE" sz="2400" dirty="0" smtClean="0"/>
              <a:t>uppgifter som enskild lämnat eller som inhämtats vid familjerådgivning</a:t>
            </a:r>
          </a:p>
          <a:p>
            <a:pPr eaLnBrk="1" hangingPunct="1"/>
            <a:endParaRPr lang="sv-SE" dirty="0" smtClean="0"/>
          </a:p>
          <a:p>
            <a:pPr eaLnBrk="1" hangingPunct="1"/>
            <a:endParaRPr lang="sv-SE" dirty="0" smtClean="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841375"/>
            <a:ext cx="7526337" cy="1143000"/>
          </a:xfrm>
        </p:spPr>
        <p:txBody>
          <a:bodyPr/>
          <a:lstStyle/>
          <a:p>
            <a:r>
              <a:rPr lang="sv-SE" dirty="0" smtClean="0">
                <a:solidFill>
                  <a:schemeClr val="tx1"/>
                </a:solidFill>
              </a:rPr>
              <a:t>		 KOMMUNALLAGEN (1991:900)</a:t>
            </a:r>
            <a:endParaRPr lang="sv-SE" b="0" dirty="0" smtClean="0"/>
          </a:p>
        </p:txBody>
      </p:sp>
      <p:sp>
        <p:nvSpPr>
          <p:cNvPr id="4099" name="Rectangle 3"/>
          <p:cNvSpPr>
            <a:spLocks noGrp="1" noChangeArrowheads="1"/>
          </p:cNvSpPr>
          <p:nvPr>
            <p:ph type="body" idx="1"/>
          </p:nvPr>
        </p:nvSpPr>
        <p:spPr>
          <a:xfrm>
            <a:off x="900113" y="2636838"/>
            <a:ext cx="7526337" cy="3581400"/>
          </a:xfrm>
        </p:spPr>
        <p:txBody>
          <a:bodyPr/>
          <a:lstStyle/>
          <a:p>
            <a:pPr algn="ctr" eaLnBrk="1" hangingPunct="1">
              <a:buFont typeface="Times" charset="0"/>
              <a:buNone/>
            </a:pPr>
            <a:endParaRPr lang="sv-SE" sz="4000" b="1" smtClean="0">
              <a:solidFill>
                <a:srgbClr val="FFFF00"/>
              </a:solidFill>
            </a:endParaRPr>
          </a:p>
          <a:p>
            <a:pPr algn="ctr" eaLnBrk="1" hangingPunct="1">
              <a:buFont typeface="Times" charset="0"/>
              <a:buNone/>
            </a:pPr>
            <a:endParaRPr lang="sv-SE" sz="4000" b="1" smtClean="0">
              <a:solidFill>
                <a:srgbClr val="FFFF00"/>
              </a:solidFill>
            </a:endParaRPr>
          </a:p>
        </p:txBody>
      </p:sp>
      <p:pic>
        <p:nvPicPr>
          <p:cNvPr id="4100" name="Picture 4" descr="GhmB_13340"/>
          <p:cNvPicPr>
            <a:picLocks noChangeAspect="1" noChangeArrowheads="1"/>
          </p:cNvPicPr>
          <p:nvPr/>
        </p:nvPicPr>
        <p:blipFill>
          <a:blip r:embed="rId3"/>
          <a:srcRect/>
          <a:stretch>
            <a:fillRect/>
          </a:stretch>
        </p:blipFill>
        <p:spPr bwMode="auto">
          <a:xfrm>
            <a:off x="1179844" y="1828800"/>
            <a:ext cx="5715000" cy="3981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sv-SE" dirty="0" smtClean="0"/>
              <a:t>Kommunala organ</a:t>
            </a:r>
            <a:endParaRPr lang="en-US" dirty="0" smtClean="0"/>
          </a:p>
        </p:txBody>
      </p:sp>
      <p:sp>
        <p:nvSpPr>
          <p:cNvPr id="5123" name="Rectangle 3"/>
          <p:cNvSpPr>
            <a:spLocks noGrp="1" noChangeArrowheads="1"/>
          </p:cNvSpPr>
          <p:nvPr>
            <p:ph type="body" sz="quarter" idx="13"/>
          </p:nvPr>
        </p:nvSpPr>
        <p:spPr/>
        <p:txBody>
          <a:bodyPr/>
          <a:lstStyle/>
          <a:p>
            <a:pPr eaLnBrk="1" hangingPunct="1"/>
            <a:r>
              <a:rPr lang="sv-SE" dirty="0" smtClean="0"/>
              <a:t>Fullmäktige</a:t>
            </a:r>
          </a:p>
          <a:p>
            <a:pPr eaLnBrk="1" hangingPunct="1"/>
            <a:r>
              <a:rPr lang="sv-SE" dirty="0" smtClean="0"/>
              <a:t>Kommunstyrelsen</a:t>
            </a:r>
          </a:p>
          <a:p>
            <a:pPr eaLnBrk="1" hangingPunct="1"/>
            <a:r>
              <a:rPr lang="sv-SE" dirty="0" smtClean="0"/>
              <a:t>Valnämnd</a:t>
            </a:r>
          </a:p>
          <a:p>
            <a:pPr eaLnBrk="1" hangingPunct="1"/>
            <a:r>
              <a:rPr lang="sv-SE" dirty="0" smtClean="0"/>
              <a:t>Revisorer</a:t>
            </a:r>
            <a:endParaRPr lang="en-US" dirty="0" smtClean="0"/>
          </a:p>
          <a:p>
            <a:pPr eaLnBrk="1" hangingPunct="1"/>
            <a:r>
              <a:rPr lang="en-US" dirty="0" err="1" smtClean="0"/>
              <a:t>Överförmyndarnämnd</a:t>
            </a:r>
            <a:endParaRPr lang="en-US" dirty="0" smtClean="0"/>
          </a:p>
          <a:p>
            <a:pPr eaLnBrk="1" hangingPunct="1"/>
            <a:endParaRPr lang="en-US" dirty="0" smtClean="0"/>
          </a:p>
          <a:p>
            <a:pPr eaLnBrk="1" hangingPunct="1"/>
            <a:r>
              <a:rPr lang="en-US" dirty="0" smtClean="0"/>
              <a:t>10 </a:t>
            </a:r>
            <a:r>
              <a:rPr lang="en-US" dirty="0" err="1" smtClean="0"/>
              <a:t>st</a:t>
            </a:r>
            <a:r>
              <a:rPr lang="en-US" dirty="0" smtClean="0"/>
              <a:t> SDN</a:t>
            </a:r>
          </a:p>
          <a:p>
            <a:pPr eaLnBrk="1" hangingPunct="1"/>
            <a:r>
              <a:rPr lang="en-US" dirty="0" smtClean="0"/>
              <a:t>Social </a:t>
            </a:r>
            <a:r>
              <a:rPr lang="en-US" dirty="0" err="1" smtClean="0"/>
              <a:t>resursnämnd</a:t>
            </a:r>
            <a:endParaRPr lang="en-US" dirty="0" smtClean="0"/>
          </a:p>
          <a:p>
            <a:pPr eaLnBrk="1" hangingPunct="1"/>
            <a:r>
              <a:rPr lang="en-US" dirty="0" err="1" smtClean="0"/>
              <a:t>Flera</a:t>
            </a:r>
            <a:r>
              <a:rPr lang="en-US" dirty="0" smtClean="0"/>
              <a:t> </a:t>
            </a:r>
            <a:r>
              <a:rPr lang="en-US" dirty="0" err="1" smtClean="0"/>
              <a:t>andra</a:t>
            </a:r>
            <a:r>
              <a:rPr lang="en-US" dirty="0" smtClean="0"/>
              <a:t> </a:t>
            </a:r>
            <a:r>
              <a:rPr lang="en-US" dirty="0" err="1" smtClean="0"/>
              <a:t>facknämnder</a:t>
            </a:r>
            <a:endParaRPr lang="en-US" dirty="0" smtClean="0"/>
          </a:p>
        </p:txBody>
      </p:sp>
      <p:pic>
        <p:nvPicPr>
          <p:cNvPr id="5124" name="Bildobjekt 3"/>
          <p:cNvPicPr>
            <a:picLocks noChangeAspect="1"/>
          </p:cNvPicPr>
          <p:nvPr/>
        </p:nvPicPr>
        <p:blipFill>
          <a:blip r:embed="rId3"/>
          <a:srcRect/>
          <a:stretch>
            <a:fillRect/>
          </a:stretch>
        </p:blipFill>
        <p:spPr bwMode="auto">
          <a:xfrm>
            <a:off x="5181600" y="3657600"/>
            <a:ext cx="3121025" cy="21002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dirty="0" smtClean="0"/>
              <a:t>	</a:t>
            </a:r>
            <a:r>
              <a:rPr lang="en-US" dirty="0" err="1" smtClean="0"/>
              <a:t>Vem</a:t>
            </a:r>
            <a:r>
              <a:rPr lang="en-US" dirty="0" smtClean="0"/>
              <a:t> </a:t>
            </a:r>
            <a:r>
              <a:rPr lang="en-US" dirty="0" err="1" smtClean="0"/>
              <a:t>beslutar</a:t>
            </a:r>
            <a:r>
              <a:rPr lang="en-US" dirty="0" smtClean="0"/>
              <a:t> </a:t>
            </a:r>
            <a:r>
              <a:rPr lang="en-US" dirty="0" err="1" smtClean="0"/>
              <a:t>om</a:t>
            </a:r>
            <a:r>
              <a:rPr lang="en-US" dirty="0" smtClean="0"/>
              <a:t> </a:t>
            </a:r>
            <a:r>
              <a:rPr lang="en-US" dirty="0" err="1" smtClean="0"/>
              <a:t>vad</a:t>
            </a:r>
            <a:r>
              <a:rPr lang="en-US" dirty="0" smtClean="0"/>
              <a:t> </a:t>
            </a:r>
            <a:r>
              <a:rPr lang="en-US" dirty="0" err="1" smtClean="0"/>
              <a:t>i</a:t>
            </a:r>
            <a:r>
              <a:rPr lang="en-US" dirty="0" smtClean="0"/>
              <a:t> </a:t>
            </a:r>
            <a:r>
              <a:rPr lang="en-US" dirty="0" err="1" smtClean="0"/>
              <a:t>kommunen</a:t>
            </a:r>
            <a:r>
              <a:rPr lang="en-US" dirty="0" smtClean="0"/>
              <a:t>?</a:t>
            </a:r>
          </a:p>
        </p:txBody>
      </p:sp>
      <p:sp>
        <p:nvSpPr>
          <p:cNvPr id="6147" name="Rectangle 3"/>
          <p:cNvSpPr>
            <a:spLocks noGrp="1" noChangeArrowheads="1"/>
          </p:cNvSpPr>
          <p:nvPr>
            <p:ph type="body" sz="quarter" idx="13"/>
          </p:nvPr>
        </p:nvSpPr>
        <p:spPr/>
        <p:txBody>
          <a:bodyPr/>
          <a:lstStyle/>
          <a:p>
            <a:pPr eaLnBrk="1" hangingPunct="1">
              <a:lnSpc>
                <a:spcPct val="90000"/>
              </a:lnSpc>
              <a:buFont typeface="Times" charset="0"/>
              <a:buNone/>
            </a:pPr>
            <a:r>
              <a:rPr lang="sv-SE" dirty="0" smtClean="0"/>
              <a:t>	</a:t>
            </a:r>
            <a:r>
              <a:rPr lang="sv-SE" sz="2400" dirty="0" smtClean="0"/>
              <a:t>Fullmäktige beslutar i ärenden av principiell beskaffenhet eller annars av större vikt för kommunen – uppräkning i 3 kap. 9 § KL (5 kap. 1 §)</a:t>
            </a:r>
          </a:p>
          <a:p>
            <a:pPr eaLnBrk="1" hangingPunct="1">
              <a:lnSpc>
                <a:spcPct val="90000"/>
              </a:lnSpc>
              <a:buFont typeface="Times" charset="0"/>
              <a:buNone/>
            </a:pPr>
            <a:endParaRPr lang="sv-SE" sz="2400" dirty="0" smtClean="0"/>
          </a:p>
          <a:p>
            <a:pPr eaLnBrk="1" hangingPunct="1">
              <a:lnSpc>
                <a:spcPct val="90000"/>
              </a:lnSpc>
              <a:buFont typeface="Times" charset="0"/>
              <a:buNone/>
            </a:pPr>
            <a:r>
              <a:rPr lang="sv-SE" sz="2400" dirty="0" smtClean="0"/>
              <a:t>	Andra ärenden kan delegeras till nämnd som i sin tur kan vidaredelegera till utskott, ledamot, ersättare eller anställd, 3 kap. 10 § KL (5 kap. 2 §)</a:t>
            </a:r>
          </a:p>
          <a:p>
            <a:pPr eaLnBrk="1" hangingPunct="1">
              <a:lnSpc>
                <a:spcPct val="90000"/>
              </a:lnSpc>
              <a:buFont typeface="Times" charset="0"/>
              <a:buNone/>
            </a:pPr>
            <a:endParaRPr lang="sv-SE" sz="2400" dirty="0" smtClean="0"/>
          </a:p>
          <a:p>
            <a:pPr eaLnBrk="1" hangingPunct="1">
              <a:lnSpc>
                <a:spcPct val="90000"/>
              </a:lnSpc>
              <a:buFont typeface="Times" charset="0"/>
              <a:buNone/>
            </a:pPr>
            <a:r>
              <a:rPr lang="sv-SE" sz="2400" dirty="0" smtClean="0"/>
              <a:t>	Stadsdelarnas reglemente – i huvudsak skola, socialtjänst och äldreomsorg</a:t>
            </a:r>
          </a:p>
          <a:p>
            <a:pPr eaLnBrk="1" hangingPunct="1">
              <a:lnSpc>
                <a:spcPct val="90000"/>
              </a:lnSpc>
              <a:buFont typeface="Times" charset="0"/>
              <a:buNone/>
            </a:pPr>
            <a:endParaRPr lang="sv-SE" sz="2400" dirty="0" smtClean="0"/>
          </a:p>
          <a:p>
            <a:pPr eaLnBrk="1" hangingPunct="1">
              <a:lnSpc>
                <a:spcPct val="90000"/>
              </a:lnSpc>
              <a:buFont typeface="Times" charset="0"/>
              <a:buNone/>
            </a:pPr>
            <a:endParaRPr lang="sv-SE" dirty="0" smtClean="0"/>
          </a:p>
          <a:p>
            <a:pPr eaLnBrk="1" hangingPunct="1">
              <a:lnSpc>
                <a:spcPct val="90000"/>
              </a:lnSpc>
              <a:buFont typeface="Times" charset="0"/>
              <a:buNone/>
            </a:pPr>
            <a:endParaRPr lang="sv-SE" dirty="0" smtClean="0"/>
          </a:p>
          <a:p>
            <a:pPr eaLnBrk="1" hangingPunct="1">
              <a:lnSpc>
                <a:spcPct val="90000"/>
              </a:lnSpc>
              <a:buFont typeface="Times" charset="0"/>
              <a:buNone/>
            </a:pPr>
            <a:endParaRPr lang="sv-SE" dirty="0" smtClean="0"/>
          </a:p>
          <a:p>
            <a:pPr eaLnBrk="1" hangingPunct="1">
              <a:lnSpc>
                <a:spcPct val="90000"/>
              </a:lnSpc>
              <a:buFont typeface="Times" charset="0"/>
              <a:buNone/>
            </a:pPr>
            <a:endParaRPr lang="en-US" dirty="0" smtClean="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err="1" smtClean="0"/>
              <a:t>Delegering</a:t>
            </a:r>
            <a:r>
              <a:rPr lang="en-US" dirty="0" smtClean="0"/>
              <a:t> </a:t>
            </a:r>
            <a:r>
              <a:rPr lang="en-US" dirty="0" err="1" smtClean="0"/>
              <a:t>av</a:t>
            </a:r>
            <a:r>
              <a:rPr lang="en-US" dirty="0" smtClean="0"/>
              <a:t> </a:t>
            </a:r>
            <a:r>
              <a:rPr lang="en-US" dirty="0" err="1" smtClean="0"/>
              <a:t>nämndärenden</a:t>
            </a:r>
            <a:endParaRPr lang="en-US" dirty="0" smtClean="0"/>
          </a:p>
        </p:txBody>
      </p:sp>
      <p:sp>
        <p:nvSpPr>
          <p:cNvPr id="7171" name="Rectangle 3"/>
          <p:cNvSpPr>
            <a:spLocks noGrp="1" noChangeArrowheads="1"/>
          </p:cNvSpPr>
          <p:nvPr>
            <p:ph type="body" sz="quarter" idx="13"/>
          </p:nvPr>
        </p:nvSpPr>
        <p:spPr/>
        <p:txBody>
          <a:bodyPr/>
          <a:lstStyle/>
          <a:p>
            <a:pPr eaLnBrk="1" hangingPunct="1"/>
            <a:r>
              <a:rPr lang="sv-SE" sz="2400" dirty="0" smtClean="0"/>
              <a:t>Delegering – en nämnd får uppdra åt ett utskott, åt en ledamot eller ersättare eller åt en anställd hos kommunen att besluta på nämndens vägnar, </a:t>
            </a:r>
            <a:br>
              <a:rPr lang="sv-SE" sz="2400" dirty="0" smtClean="0"/>
            </a:br>
            <a:r>
              <a:rPr lang="sv-SE" sz="2400" dirty="0" smtClean="0"/>
              <a:t>6 kap. 33 § KL (6 kap. 37 § och 7 kap. 5 §)</a:t>
            </a:r>
          </a:p>
          <a:p>
            <a:pPr eaLnBrk="1" hangingPunct="1"/>
            <a:r>
              <a:rPr lang="sv-SE" sz="2400" dirty="0" smtClean="0"/>
              <a:t>Vad får nämnden inte delegera, 6 kap. 34 § </a:t>
            </a:r>
            <a:br>
              <a:rPr lang="sv-SE" sz="2400" dirty="0" smtClean="0"/>
            </a:br>
            <a:r>
              <a:rPr lang="sv-SE" sz="2400" dirty="0" smtClean="0"/>
              <a:t>(6 kap. 38 §) KL och 10 kap. 4-5 §§ SoL</a:t>
            </a:r>
          </a:p>
          <a:p>
            <a:pPr eaLnBrk="1" hangingPunct="1"/>
            <a:r>
              <a:rPr lang="sv-SE" sz="2400" dirty="0" smtClean="0"/>
              <a:t>Förbud mot blandad delegering</a:t>
            </a:r>
          </a:p>
          <a:p>
            <a:pPr eaLnBrk="1" hangingPunct="1"/>
            <a:r>
              <a:rPr lang="sv-SE" sz="2400" dirty="0" smtClean="0"/>
              <a:t>Stadsdelarnas delegationsordning   </a:t>
            </a:r>
          </a:p>
          <a:p>
            <a:pPr eaLnBrk="1" hangingPunct="1">
              <a:buFont typeface="Times" charset="0"/>
              <a:buNone/>
            </a:pPr>
            <a:endParaRPr lang="sv-SE" dirty="0" smtClean="0"/>
          </a:p>
          <a:p>
            <a:pPr eaLnBrk="1" hangingPunct="1">
              <a:buFont typeface="Times" charset="0"/>
              <a:buNone/>
            </a:pPr>
            <a:endParaRPr lang="en-US" dirty="0" smtClean="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pPr algn="ctr" eaLnBrk="1" hangingPunct="1"/>
            <a:r>
              <a:rPr lang="sv-SE" sz="3200" dirty="0" smtClean="0"/>
              <a:t>Jäv</a:t>
            </a:r>
            <a:endParaRPr lang="en-US" sz="3200" dirty="0" smtClean="0"/>
          </a:p>
        </p:txBody>
      </p:sp>
      <p:sp>
        <p:nvSpPr>
          <p:cNvPr id="14339" name="Rectangle 3"/>
          <p:cNvSpPr>
            <a:spLocks noGrp="1" noChangeArrowheads="1"/>
          </p:cNvSpPr>
          <p:nvPr>
            <p:ph type="body" idx="4294967295"/>
          </p:nvPr>
        </p:nvSpPr>
        <p:spPr/>
        <p:txBody>
          <a:bodyPr/>
          <a:lstStyle/>
          <a:p>
            <a:pPr marL="609600" indent="-609600" eaLnBrk="1" hangingPunct="1"/>
            <a:r>
              <a:rPr lang="sv-SE" sz="2400" dirty="0" smtClean="0"/>
              <a:t>Om saken rör dig eller närstående </a:t>
            </a:r>
          </a:p>
          <a:p>
            <a:pPr marL="609600" indent="-609600" eaLnBrk="1" hangingPunct="1"/>
            <a:r>
              <a:rPr lang="sv-SE" sz="2400" dirty="0" smtClean="0"/>
              <a:t>Sällföreträdare </a:t>
            </a:r>
          </a:p>
          <a:p>
            <a:pPr marL="609600" indent="-609600" eaLnBrk="1" hangingPunct="1"/>
            <a:r>
              <a:rPr lang="sv-SE" sz="2400" smtClean="0"/>
              <a:t>Tillsyn</a:t>
            </a:r>
            <a:endParaRPr lang="sv-SE" sz="2400" dirty="0" smtClean="0"/>
          </a:p>
          <a:p>
            <a:pPr marL="609600" indent="-609600" eaLnBrk="1" hangingPunct="1"/>
            <a:r>
              <a:rPr lang="sv-SE" sz="2400" dirty="0" smtClean="0"/>
              <a:t>Agerat som ombud</a:t>
            </a:r>
          </a:p>
          <a:p>
            <a:pPr marL="609600" indent="-609600" eaLnBrk="1" hangingPunct="1"/>
            <a:r>
              <a:rPr lang="sv-SE" sz="2400" dirty="0" smtClean="0"/>
              <a:t>Om det är olämpligt av andra skäl,</a:t>
            </a:r>
          </a:p>
          <a:p>
            <a:pPr marL="609600" indent="-609600" eaLnBrk="1" hangingPunct="1">
              <a:buNone/>
            </a:pPr>
            <a:r>
              <a:rPr lang="en-US" dirty="0" smtClean="0"/>
              <a:t>	</a:t>
            </a:r>
            <a:r>
              <a:rPr lang="en-US" sz="2400" dirty="0" smtClean="0"/>
              <a:t> 6 </a:t>
            </a:r>
            <a:r>
              <a:rPr lang="en-US" sz="2400" dirty="0" err="1" smtClean="0"/>
              <a:t>kap</a:t>
            </a:r>
            <a:r>
              <a:rPr lang="en-US" sz="2400" dirty="0" smtClean="0"/>
              <a:t>. 25 § KL (6 </a:t>
            </a:r>
            <a:r>
              <a:rPr lang="en-US" sz="2400" dirty="0" err="1" smtClean="0"/>
              <a:t>kap</a:t>
            </a:r>
            <a:r>
              <a:rPr lang="en-US" sz="2400" dirty="0" smtClean="0"/>
              <a:t>. 28 § KL)</a:t>
            </a:r>
          </a:p>
          <a:p>
            <a:pPr marL="609600" indent="-609600" eaLnBrk="1" hangingPunct="1"/>
            <a:endParaRPr 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p:nvPr>
        </p:nvSpPr>
        <p:spPr/>
        <p:txBody>
          <a:bodyPr/>
          <a:lstStyle/>
          <a:p>
            <a:pPr algn="ctr"/>
            <a:r>
              <a:rPr lang="sv-SE" dirty="0" smtClean="0"/>
              <a:t>Socialtjänstlagen (2001:453)</a:t>
            </a:r>
          </a:p>
        </p:txBody>
      </p:sp>
      <p:sp>
        <p:nvSpPr>
          <p:cNvPr id="8195" name="Platshållare för innehåll 2"/>
          <p:cNvSpPr>
            <a:spLocks noGrp="1"/>
          </p:cNvSpPr>
          <p:nvPr>
            <p:ph type="body" sz="quarter" idx="13"/>
          </p:nvPr>
        </p:nvSpPr>
        <p:spPr/>
        <p:txBody>
          <a:bodyPr/>
          <a:lstStyle/>
          <a:p>
            <a:r>
              <a:rPr lang="sv-SE" sz="2400" dirty="0" smtClean="0"/>
              <a:t>Ramlag – återfaller hela tiden till denna</a:t>
            </a:r>
          </a:p>
          <a:p>
            <a:r>
              <a:rPr lang="sv-SE" sz="2400" dirty="0" smtClean="0"/>
              <a:t>Vilket ansvar kommunen har</a:t>
            </a:r>
          </a:p>
          <a:p>
            <a:r>
              <a:rPr lang="sv-SE" sz="2400" dirty="0" smtClean="0"/>
              <a:t>Vilka grupper särskilt ansvar för</a:t>
            </a:r>
          </a:p>
          <a:p>
            <a:r>
              <a:rPr lang="sv-SE" sz="2400" dirty="0" smtClean="0"/>
              <a:t>Vissa handläggningsregler</a:t>
            </a:r>
          </a:p>
          <a:p>
            <a:r>
              <a:rPr lang="sv-SE" sz="2400" dirty="0" smtClean="0"/>
              <a:t>Anmälningsplikten</a:t>
            </a:r>
          </a:p>
          <a:p>
            <a:r>
              <a:rPr lang="sv-SE" sz="2400" dirty="0" smtClean="0"/>
              <a:t>Rätten till bistånd</a:t>
            </a:r>
          </a:p>
          <a:p>
            <a:endParaRPr lang="sv-SE" dirty="0" smtClean="0"/>
          </a:p>
        </p:txBody>
      </p:sp>
      <p:pic>
        <p:nvPicPr>
          <p:cNvPr id="8196" name="Bildobjekt 3"/>
          <p:cNvPicPr>
            <a:picLocks noChangeAspect="1"/>
          </p:cNvPicPr>
          <p:nvPr/>
        </p:nvPicPr>
        <p:blipFill>
          <a:blip r:embed="rId3"/>
          <a:srcRect/>
          <a:stretch>
            <a:fillRect/>
          </a:stretch>
        </p:blipFill>
        <p:spPr bwMode="auto">
          <a:xfrm>
            <a:off x="6022975" y="3657600"/>
            <a:ext cx="3121025" cy="23352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ubrik 1"/>
          <p:cNvSpPr>
            <a:spLocks noGrp="1"/>
          </p:cNvSpPr>
          <p:nvPr>
            <p:ph type="title"/>
          </p:nvPr>
        </p:nvSpPr>
        <p:spPr/>
        <p:txBody>
          <a:bodyPr/>
          <a:lstStyle/>
          <a:p>
            <a:pPr algn="ctr"/>
            <a:r>
              <a:rPr lang="sv-SE" dirty="0" smtClean="0"/>
              <a:t>	Rätten till bistånd – 4 kap. 1 § SoL</a:t>
            </a:r>
          </a:p>
        </p:txBody>
      </p:sp>
      <p:sp>
        <p:nvSpPr>
          <p:cNvPr id="9219" name="Platshållare för innehåll 2"/>
          <p:cNvSpPr>
            <a:spLocks noGrp="1"/>
          </p:cNvSpPr>
          <p:nvPr>
            <p:ph type="body" sz="quarter" idx="13"/>
          </p:nvPr>
        </p:nvSpPr>
        <p:spPr/>
        <p:txBody>
          <a:bodyPr/>
          <a:lstStyle/>
          <a:p>
            <a:r>
              <a:rPr lang="sv-SE" sz="2400" dirty="0" smtClean="0"/>
              <a:t>Den som inte själv kan tillgodose sina behov eller kan få dem tillgodosedda på annat sätt har rätt till bistånd av socialnämnden för sin försörjning (försörjningsstöd) och för sin livsföring i övrigt.</a:t>
            </a:r>
          </a:p>
          <a:p>
            <a:r>
              <a:rPr lang="sv-SE" sz="2400" dirty="0" smtClean="0"/>
              <a:t>Uppnå skälig levnadsnivå?</a:t>
            </a:r>
          </a:p>
          <a:p>
            <a:r>
              <a:rPr lang="sv-SE" sz="2400" dirty="0" smtClean="0"/>
              <a:t>Kan få dem tillgodosedda på annat sätt?</a:t>
            </a:r>
          </a:p>
          <a:p>
            <a:r>
              <a:rPr lang="sv-SE" sz="2400" dirty="0" smtClean="0"/>
              <a:t>Omfattas av LMA – ej rätt till bistånd enligt 4:1 SoL </a:t>
            </a:r>
            <a:br>
              <a:rPr lang="sv-SE" sz="2400" dirty="0" smtClean="0"/>
            </a:br>
            <a:r>
              <a:rPr lang="sv-SE" dirty="0" smtClean="0"/>
              <a:t>(se HFD:s dom den 5 juni 2017 i mål nr 1527-1529-16)</a:t>
            </a:r>
          </a:p>
          <a:p>
            <a:r>
              <a:rPr lang="sv-SE" sz="2400" dirty="0" smtClean="0"/>
              <a:t>Rätt att ge ytterligare bistånd – 4 kap. 2 § SoL</a:t>
            </a:r>
          </a:p>
          <a:p>
            <a:endParaRPr lang="sv-SE" dirty="0" smtClean="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GBG-Stad-Mall_enkelTurkos_SE_PPT">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GBG-Stad-Mall_enkelTurkos_SE_PPT</Template>
  <TotalTime>2951</TotalTime>
  <Words>2092</Words>
  <Application>Microsoft Office PowerPoint</Application>
  <PresentationFormat>Bildspel på skärmen (4:3)</PresentationFormat>
  <Paragraphs>267</Paragraphs>
  <Slides>28</Slides>
  <Notes>28</Notes>
  <HiddenSlides>0</HiddenSlides>
  <MMClips>0</MMClips>
  <ScaleCrop>false</ScaleCrop>
  <HeadingPairs>
    <vt:vector size="4" baseType="variant">
      <vt:variant>
        <vt:lpstr>Tema</vt:lpstr>
      </vt:variant>
      <vt:variant>
        <vt:i4>1</vt:i4>
      </vt:variant>
      <vt:variant>
        <vt:lpstr>Bildrubriker</vt:lpstr>
      </vt:variant>
      <vt:variant>
        <vt:i4>28</vt:i4>
      </vt:variant>
    </vt:vector>
  </HeadingPairs>
  <TitlesOfParts>
    <vt:vector size="29" baseType="lpstr">
      <vt:lpstr>GBG-Stad-Mall_enkelTurkos_SE_PPT</vt:lpstr>
      <vt:lpstr>             Politikerutbildning hösten 2017</vt:lpstr>
      <vt:lpstr>Upplägg:</vt:lpstr>
      <vt:lpstr>   KOMMUNALLAGEN (1991:900)</vt:lpstr>
      <vt:lpstr>Kommunala organ</vt:lpstr>
      <vt:lpstr> Vem beslutar om vad i kommunen?</vt:lpstr>
      <vt:lpstr>Delegering av nämndärenden</vt:lpstr>
      <vt:lpstr>Jäv</vt:lpstr>
      <vt:lpstr>Socialtjänstlagen (2001:453)</vt:lpstr>
      <vt:lpstr> Rätten till bistånd – 4 kap. 1 § SoL</vt:lpstr>
      <vt:lpstr>       ?</vt:lpstr>
      <vt:lpstr>Rätt att företräda inför nämnden/utskottet  (11 kap. 9 § SoL)</vt:lpstr>
      <vt:lpstr>Flödesschema tvångsmål</vt:lpstr>
      <vt:lpstr>Miljöfallet 2 § LVU</vt:lpstr>
      <vt:lpstr>Beteendefallet 3 § LVU</vt:lpstr>
      <vt:lpstr> Påtaglig risk för att den unges hälsa eller   utveckling skadas </vt:lpstr>
      <vt:lpstr> Samtycke- Giltighet</vt:lpstr>
      <vt:lpstr> Omedelbart omhändertagande </vt:lpstr>
      <vt:lpstr>  När är LVM tillämplig (4 §)?</vt:lpstr>
      <vt:lpstr>       ?</vt:lpstr>
      <vt:lpstr>Omedelbart omhändertagande</vt:lpstr>
      <vt:lpstr>LSS - lagen om stöd och service till vissa funktionshindrade</vt:lpstr>
      <vt:lpstr>Personkretsen</vt:lpstr>
      <vt:lpstr>Insatser enligt LSS </vt:lpstr>
      <vt:lpstr>Vad är sekretess?</vt:lpstr>
      <vt:lpstr>För vem gäller sekretessen?</vt:lpstr>
      <vt:lpstr>Socialtjänstsekretessen- 26 kap. 1 § OSL </vt:lpstr>
      <vt:lpstr>?</vt:lpstr>
      <vt:lpstr>Sekretess gäller inte för…</vt:lpstr>
    </vt:vector>
  </TitlesOfParts>
  <Company>Göteborgs stad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Morgondagens chef</dc:title>
  <dc:creator>erifar0708</dc:creator>
  <cp:lastModifiedBy>hedand0327</cp:lastModifiedBy>
  <cp:revision>54</cp:revision>
  <cp:lastPrinted>2014-06-25T13:57:34Z</cp:lastPrinted>
  <dcterms:created xsi:type="dcterms:W3CDTF">2015-11-24T11:06:16Z</dcterms:created>
  <dcterms:modified xsi:type="dcterms:W3CDTF">2017-09-18T15:32:39Z</dcterms:modified>
</cp:coreProperties>
</file>